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333" r:id="rId2"/>
    <p:sldId id="334" r:id="rId3"/>
    <p:sldId id="370" r:id="rId4"/>
    <p:sldId id="371" r:id="rId5"/>
    <p:sldId id="373" r:id="rId6"/>
    <p:sldId id="385" r:id="rId7"/>
    <p:sldId id="372" r:id="rId8"/>
    <p:sldId id="374" r:id="rId9"/>
    <p:sldId id="375" r:id="rId10"/>
    <p:sldId id="376" r:id="rId11"/>
    <p:sldId id="377" r:id="rId12"/>
    <p:sldId id="378" r:id="rId13"/>
    <p:sldId id="379" r:id="rId14"/>
    <p:sldId id="388" r:id="rId15"/>
    <p:sldId id="380" r:id="rId16"/>
    <p:sldId id="386" r:id="rId17"/>
    <p:sldId id="381" r:id="rId18"/>
    <p:sldId id="387" r:id="rId19"/>
    <p:sldId id="390" r:id="rId20"/>
    <p:sldId id="389" r:id="rId21"/>
    <p:sldId id="382" r:id="rId22"/>
    <p:sldId id="369" r:id="rId23"/>
  </p:sldIdLst>
  <p:sldSz cx="12192000" cy="6858000"/>
  <p:notesSz cx="7010400" cy="9296400"/>
  <p:defaultTextStyle>
    <a:defPPr>
      <a:defRPr lang="en-US"/>
    </a:defPPr>
    <a:lvl1pPr marL="0" algn="l" defTabSz="4571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08" algn="l" defTabSz="4571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15" algn="l" defTabSz="4571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4" algn="l" defTabSz="4571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1" algn="l" defTabSz="4571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38" algn="l" defTabSz="4571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46" algn="l" defTabSz="4571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54" algn="l" defTabSz="4571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62" algn="l" defTabSz="45710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36192"/>
    <a:srgbClr val="234692"/>
    <a:srgbClr val="FFCD00"/>
    <a:srgbClr val="FFC800"/>
    <a:srgbClr val="C7C9C7"/>
    <a:srgbClr val="9EA9B0"/>
    <a:srgbClr val="AEAFAE"/>
    <a:srgbClr val="1446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27" autoAdjust="0"/>
    <p:restoredTop sz="94605" autoAdjust="0"/>
  </p:normalViewPr>
  <p:slideViewPr>
    <p:cSldViewPr snapToGrid="0" snapToObjects="1">
      <p:cViewPr varScale="1">
        <p:scale>
          <a:sx n="77" d="100"/>
          <a:sy n="77" d="100"/>
        </p:scale>
        <p:origin x="1386" y="5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r">
              <a:defRPr sz="1200"/>
            </a:lvl1pPr>
          </a:lstStyle>
          <a:p>
            <a:fld id="{AD5DE4DC-380A-3540-A5B4-9CD140B81EB9}" type="datetimeFigureOut">
              <a:rPr lang="en-US" smtClean="0"/>
              <a:pPr/>
              <a:t>11/4/2021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8500"/>
            <a:ext cx="61944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5" tIns="46588" rIns="93175" bIns="4658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5" tIns="46588" rIns="93175" bIns="4658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r">
              <a:defRPr sz="1200"/>
            </a:lvl1pPr>
          </a:lstStyle>
          <a:p>
            <a:fld id="{8CFDC237-F1FF-DC4D-9541-50C4991C3E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92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08" algn="l" defTabSz="4571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15" algn="l" defTabSz="4571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24" algn="l" defTabSz="4571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31" algn="l" defTabSz="4571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538" algn="l" defTabSz="4571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646" algn="l" defTabSz="4571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54" algn="l" defTabSz="4571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862" algn="l" defTabSz="4571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DC237-F1FF-DC4D-9541-50C4991C3EC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75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1114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logo"/>
          <p:cNvPicPr>
            <a:picLocks noChangeAspect="1" noChangeArrowheads="1"/>
          </p:cNvPicPr>
          <p:nvPr userDrawn="1"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3" y="894"/>
            <a:ext cx="1834780" cy="959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8" descr="biglogodec061"/>
          <p:cNvPicPr>
            <a:picLocks noChangeAspect="1" noChangeArrowheads="1"/>
          </p:cNvPicPr>
          <p:nvPr userDrawn="1"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00677" y="3"/>
            <a:ext cx="1371328" cy="111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4632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7009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2" r:id="rId2"/>
  </p:sldLayoutIdLst>
  <p:txStyles>
    <p:titleStyle>
      <a:lvl1pPr algn="ctr" defTabSz="457108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831" indent="-342831" algn="l" defTabSz="457108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236192"/>
          </a:solidFill>
          <a:latin typeface="+mn-lt"/>
          <a:ea typeface="+mn-ea"/>
          <a:cs typeface="+mn-cs"/>
        </a:defRPr>
      </a:lvl1pPr>
      <a:lvl2pPr marL="742800" indent="-285692" algn="l" defTabSz="457108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236192"/>
          </a:solidFill>
          <a:latin typeface="+mn-lt"/>
          <a:ea typeface="+mn-ea"/>
          <a:cs typeface="+mn-cs"/>
        </a:defRPr>
      </a:lvl2pPr>
      <a:lvl3pPr marL="1142769" indent="-228554" algn="l" defTabSz="457108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236192"/>
          </a:solidFill>
          <a:latin typeface="+mn-lt"/>
          <a:ea typeface="+mn-ea"/>
          <a:cs typeface="+mn-cs"/>
        </a:defRPr>
      </a:lvl3pPr>
      <a:lvl4pPr marL="1599878" indent="-228554" algn="l" defTabSz="457108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236192"/>
          </a:solidFill>
          <a:latin typeface="+mn-lt"/>
          <a:ea typeface="+mn-ea"/>
          <a:cs typeface="+mn-cs"/>
        </a:defRPr>
      </a:lvl4pPr>
      <a:lvl5pPr marL="2056984" indent="-228554" algn="l" defTabSz="457108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236192"/>
          </a:solidFill>
          <a:latin typeface="+mn-lt"/>
          <a:ea typeface="+mn-ea"/>
          <a:cs typeface="+mn-cs"/>
        </a:defRPr>
      </a:lvl5pPr>
      <a:lvl6pPr marL="2514092" indent="-228554" algn="l" defTabSz="4571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0" indent="-228554" algn="l" defTabSz="4571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08" indent="-228554" algn="l" defTabSz="4571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15" indent="-228554" algn="l" defTabSz="45710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8" algn="l" defTabSz="4571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5" algn="l" defTabSz="4571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4" algn="l" defTabSz="4571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1" algn="l" defTabSz="4571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38" algn="l" defTabSz="4571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46" algn="l" defTabSz="4571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54" algn="l" defTabSz="4571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2" algn="l" defTabSz="4571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gif"/><Relationship Id="rId3" Type="http://schemas.openxmlformats.org/officeDocument/2006/relationships/tags" Target="../tags/tag3.xml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8.emf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jpeg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11" Type="http://schemas.openxmlformats.org/officeDocument/2006/relationships/image" Target="../media/image43.emf"/><Relationship Id="rId5" Type="http://schemas.openxmlformats.org/officeDocument/2006/relationships/image" Target="../media/image37.png"/><Relationship Id="rId15" Type="http://schemas.openxmlformats.org/officeDocument/2006/relationships/image" Target="../media/image47.emf"/><Relationship Id="rId10" Type="http://schemas.openxmlformats.org/officeDocument/2006/relationships/image" Target="../media/image42.png"/><Relationship Id="rId4" Type="http://schemas.openxmlformats.org/officeDocument/2006/relationships/image" Target="../media/image36.jpeg"/><Relationship Id="rId9" Type="http://schemas.openxmlformats.org/officeDocument/2006/relationships/image" Target="../media/image41.png"/><Relationship Id="rId14" Type="http://schemas.openxmlformats.org/officeDocument/2006/relationships/image" Target="../media/image4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60.png"/><Relationship Id="rId4" Type="http://schemas.openxmlformats.org/officeDocument/2006/relationships/image" Target="../media/image59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8.emf"/><Relationship Id="rId3" Type="http://schemas.openxmlformats.org/officeDocument/2006/relationships/tags" Target="../tags/tag8.xml"/><Relationship Id="rId7" Type="http://schemas.openxmlformats.org/officeDocument/2006/relationships/image" Target="../media/image6.png"/><Relationship Id="rId12" Type="http://schemas.openxmlformats.org/officeDocument/2006/relationships/image" Target="../media/image13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61.jpeg"/><Relationship Id="rId11" Type="http://schemas.openxmlformats.org/officeDocument/2006/relationships/image" Target="../media/image11.jpeg"/><Relationship Id="rId5" Type="http://schemas.openxmlformats.org/officeDocument/2006/relationships/image" Target="../media/image5.png"/><Relationship Id="rId10" Type="http://schemas.openxmlformats.org/officeDocument/2006/relationships/image" Target="../media/image12.gi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0.jpeg"/><Relationship Id="rId1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2" y="3268741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C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Understanding the Impacts of Renewable Energy and Infrastructure Loads on Food-Energy-Water Security in Remote Arctic Communities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 bwMode="auto">
          <a:xfrm>
            <a:off x="-4" y="4232275"/>
            <a:ext cx="12192000" cy="1973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 w="3175">
                  <a:noFill/>
                </a:ln>
                <a:solidFill>
                  <a:srgbClr val="FFCD00"/>
                </a:solidFill>
                <a:effectLst/>
                <a:uLnTx/>
                <a:uFillTx/>
              </a:rPr>
              <a:t>American</a:t>
            </a:r>
            <a:r>
              <a:rPr kumimoji="0" lang="en-US" sz="1000" b="1" i="0" u="none" strike="noStrike" kern="1200" cap="none" spc="0" normalizeH="0" noProof="0" dirty="0">
                <a:ln w="3175">
                  <a:noFill/>
                </a:ln>
                <a:solidFill>
                  <a:srgbClr val="FFCD00"/>
                </a:solidFill>
                <a:effectLst/>
                <a:uLnTx/>
                <a:uFillTx/>
              </a:rPr>
              <a:t> Geophysical Union </a:t>
            </a:r>
            <a:r>
              <a:rPr kumimoji="0" lang="en-US" sz="1000" b="1" i="0" u="none" strike="noStrike" kern="1200" cap="none" spc="0" normalizeH="0" baseline="0" noProof="0" dirty="0">
                <a:ln w="3175">
                  <a:noFill/>
                </a:ln>
                <a:solidFill>
                  <a:srgbClr val="FFCD00"/>
                </a:solidFill>
                <a:effectLst/>
                <a:uLnTx/>
                <a:uFillTx/>
              </a:rPr>
              <a:t>Fall 2018 Meeting</a:t>
            </a:r>
          </a:p>
          <a:p>
            <a:pPr lvl="0" defTabSz="914400"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US" sz="1000" b="1" dirty="0">
                <a:ln w="3175">
                  <a:noFill/>
                </a:ln>
                <a:solidFill>
                  <a:srgbClr val="FFCD00"/>
                </a:solidFill>
              </a:rPr>
              <a:t>Panel Session GC52B: The Food–Energy–Water System Nexus and Decision Support for Sustainability I </a:t>
            </a:r>
            <a:endParaRPr kumimoji="0" lang="en-US" sz="1000" b="1" i="0" u="none" strike="noStrike" kern="1200" cap="none" spc="0" normalizeH="0" baseline="0" noProof="0" dirty="0">
              <a:ln w="3175">
                <a:noFill/>
              </a:ln>
              <a:solidFill>
                <a:srgbClr val="FFCD00"/>
              </a:solidFill>
              <a:effectLst/>
              <a:uLnTx/>
              <a:uFillTx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600" b="1" i="0" u="none" strike="noStrike" kern="1200" cap="none" spc="0" normalizeH="0" baseline="0" noProof="0" dirty="0">
              <a:ln w="3175">
                <a:noFill/>
              </a:ln>
              <a:solidFill>
                <a:srgbClr val="FFCD00"/>
              </a:solidFill>
              <a:effectLst/>
              <a:uLnTx/>
              <a:uFillTx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 w="3175">
                  <a:noFill/>
                </a:ln>
                <a:solidFill>
                  <a:srgbClr val="FFCD00"/>
                </a:solidFill>
                <a:effectLst/>
                <a:uLnTx/>
                <a:uFillTx/>
              </a:rPr>
              <a:t>Paper number: GC52B-07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 w="3175">
                  <a:noFill/>
                </a:ln>
                <a:solidFill>
                  <a:srgbClr val="FFCD00"/>
                </a:solidFill>
                <a:effectLst/>
                <a:uLnTx/>
                <a:uFillTx/>
              </a:rPr>
              <a:t>December </a:t>
            </a:r>
            <a:r>
              <a:rPr lang="en-US" sz="1000" b="1" dirty="0">
                <a:ln w="3175">
                  <a:noFill/>
                </a:ln>
                <a:solidFill>
                  <a:srgbClr val="FFCD00"/>
                </a:solidFill>
              </a:rPr>
              <a:t>14</a:t>
            </a:r>
            <a:r>
              <a:rPr kumimoji="0" lang="en-US" sz="1000" b="1" i="0" u="none" strike="noStrike" kern="1200" cap="none" spc="0" normalizeH="0" baseline="0" noProof="0" dirty="0">
                <a:ln w="3175">
                  <a:noFill/>
                </a:ln>
                <a:solidFill>
                  <a:srgbClr val="FFCD00"/>
                </a:solidFill>
                <a:effectLst/>
                <a:uLnTx/>
                <a:uFillTx/>
              </a:rPr>
              <a:t>, 2018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600" b="1" i="0" u="none" strike="noStrike" kern="1200" cap="none" spc="0" normalizeH="0" baseline="0" noProof="0" dirty="0">
              <a:ln w="3175">
                <a:noFill/>
              </a:ln>
              <a:solidFill>
                <a:srgbClr val="FFCD00"/>
              </a:solidFill>
              <a:effectLst/>
              <a:uLnTx/>
              <a:uFillTx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 w="3175">
                  <a:noFill/>
                </a:ln>
                <a:solidFill>
                  <a:srgbClr val="FFCD00"/>
                </a:solidFill>
                <a:effectLst/>
                <a:uLnTx/>
                <a:uFillTx/>
              </a:rPr>
              <a:t>Presenting</a:t>
            </a:r>
            <a:r>
              <a:rPr kumimoji="0" lang="en-US" sz="1000" b="1" i="0" u="none" strike="noStrike" kern="1200" cap="none" spc="0" normalizeH="0" noProof="0" dirty="0">
                <a:ln w="3175">
                  <a:noFill/>
                </a:ln>
                <a:solidFill>
                  <a:srgbClr val="FFCD00"/>
                </a:solidFill>
                <a:effectLst/>
                <a:uLnTx/>
                <a:uFillTx/>
              </a:rPr>
              <a:t> Author</a:t>
            </a:r>
            <a:r>
              <a:rPr kumimoji="0" lang="en-US" sz="1000" b="1" i="0" u="none" strike="noStrike" kern="1200" cap="none" spc="0" normalizeH="0" baseline="0" noProof="0" dirty="0">
                <a:ln w="3175">
                  <a:noFill/>
                </a:ln>
                <a:solidFill>
                  <a:srgbClr val="FFCD00"/>
                </a:solidFill>
                <a:effectLst/>
                <a:uLnTx/>
                <a:uFillTx/>
              </a:rPr>
              <a:t>: Richard Wies</a:t>
            </a:r>
            <a:r>
              <a:rPr kumimoji="0" lang="en-US" sz="1000" b="1" i="0" u="none" strike="noStrike" kern="1200" cap="none" spc="0" normalizeH="0" baseline="30000" noProof="0" dirty="0">
                <a:ln w="3175">
                  <a:noFill/>
                </a:ln>
                <a:solidFill>
                  <a:srgbClr val="FFCD00"/>
                </a:solidFill>
                <a:effectLst/>
                <a:uLnTx/>
                <a:uFillTx/>
              </a:rPr>
              <a:t>1,2,3</a:t>
            </a:r>
            <a:r>
              <a:rPr kumimoji="0" lang="en-US" sz="1000" b="1" i="0" u="none" strike="noStrike" kern="1200" cap="none" spc="0" normalizeH="0" baseline="0" noProof="0" dirty="0">
                <a:ln w="3175">
                  <a:noFill/>
                </a:ln>
                <a:solidFill>
                  <a:srgbClr val="FFCD00"/>
                </a:solidFill>
                <a:effectLst/>
                <a:uLnTx/>
                <a:uFillTx/>
              </a:rPr>
              <a:t> </a:t>
            </a:r>
          </a:p>
          <a:p>
            <a:pPr lvl="0" defTabSz="914400"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US" sz="1000" b="1" dirty="0">
                <a:ln w="3175">
                  <a:noFill/>
                </a:ln>
                <a:solidFill>
                  <a:srgbClr val="FFCD00"/>
                </a:solidFill>
              </a:rPr>
              <a:t>Project Team: </a:t>
            </a:r>
            <a:r>
              <a:rPr lang="en-US" sz="1000" b="1" dirty="0" err="1">
                <a:ln w="3175">
                  <a:noFill/>
                </a:ln>
                <a:solidFill>
                  <a:srgbClr val="FFCD00"/>
                </a:solidFill>
              </a:rPr>
              <a:t>Srijan</a:t>
            </a:r>
            <a:r>
              <a:rPr lang="en-US" sz="1000" b="1" dirty="0">
                <a:ln w="3175">
                  <a:noFill/>
                </a:ln>
                <a:solidFill>
                  <a:srgbClr val="FFCD00"/>
                </a:solidFill>
              </a:rPr>
              <a:t> Aggarwal</a:t>
            </a:r>
            <a:r>
              <a:rPr lang="en-US" sz="1000" b="1" baseline="30000" dirty="0">
                <a:ln w="3175">
                  <a:noFill/>
                </a:ln>
                <a:solidFill>
                  <a:srgbClr val="FFCD00"/>
                </a:solidFill>
              </a:rPr>
              <a:t>5</a:t>
            </a:r>
            <a:r>
              <a:rPr lang="en-US" sz="1000" b="1" dirty="0">
                <a:ln w="3175">
                  <a:noFill/>
                </a:ln>
                <a:solidFill>
                  <a:srgbClr val="FFCD00"/>
                </a:solidFill>
              </a:rPr>
              <a:t>, Aaron Dotson</a:t>
            </a:r>
            <a:r>
              <a:rPr lang="en-US" sz="1000" b="1" baseline="30000" dirty="0">
                <a:ln w="3175">
                  <a:noFill/>
                </a:ln>
                <a:solidFill>
                  <a:srgbClr val="FFCD00"/>
                </a:solidFill>
              </a:rPr>
              <a:t>6</a:t>
            </a:r>
            <a:r>
              <a:rPr kumimoji="0" lang="en-US" sz="1000" b="1" i="0" u="none" strike="noStrike" kern="1200" cap="none" spc="0" normalizeH="0" baseline="0" noProof="0" dirty="0">
                <a:ln w="3175">
                  <a:noFill/>
                </a:ln>
                <a:solidFill>
                  <a:srgbClr val="FFCD00"/>
                </a:solidFill>
                <a:effectLst/>
                <a:uLnTx/>
                <a:uFillTx/>
              </a:rPr>
              <a:t>, Craig </a:t>
            </a:r>
            <a:r>
              <a:rPr kumimoji="0" lang="en-US" sz="1000" b="1" i="0" u="none" strike="noStrike" kern="1200" cap="none" spc="0" normalizeH="0" baseline="0" noProof="0" dirty="0" err="1">
                <a:ln w="3175">
                  <a:noFill/>
                </a:ln>
                <a:solidFill>
                  <a:srgbClr val="FFCD00"/>
                </a:solidFill>
                <a:effectLst/>
                <a:uLnTx/>
                <a:uFillTx/>
              </a:rPr>
              <a:t>Gerlach</a:t>
            </a:r>
            <a:r>
              <a:rPr lang="en-US" sz="1000" b="1" baseline="30000" dirty="0">
                <a:ln w="3175">
                  <a:noFill/>
                </a:ln>
                <a:solidFill>
                  <a:srgbClr val="FFCD00"/>
                </a:solidFill>
              </a:rPr>
              <a:t>7</a:t>
            </a:r>
            <a:r>
              <a:rPr kumimoji="0" lang="en-US" sz="1000" b="1" i="0" u="none" strike="noStrike" kern="1200" cap="none" spc="0" normalizeH="0" baseline="0" noProof="0" dirty="0">
                <a:ln w="3175">
                  <a:noFill/>
                </a:ln>
                <a:solidFill>
                  <a:srgbClr val="FFCD00"/>
                </a:solidFill>
                <a:effectLst/>
                <a:uLnTx/>
                <a:uFillTx/>
              </a:rPr>
              <a:t>, Daisy Huang</a:t>
            </a:r>
            <a:r>
              <a:rPr kumimoji="0" lang="en-US" sz="1000" b="1" i="0" u="none" strike="noStrike" kern="1200" cap="none" spc="0" normalizeH="0" baseline="30000" noProof="0" dirty="0">
                <a:ln w="3175">
                  <a:noFill/>
                </a:ln>
                <a:solidFill>
                  <a:srgbClr val="FFCD00"/>
                </a:solidFill>
                <a:effectLst/>
                <a:uLnTx/>
                <a:uFillTx/>
              </a:rPr>
              <a:t>3,4</a:t>
            </a:r>
            <a:r>
              <a:rPr lang="en-US" sz="1000" b="1" dirty="0">
                <a:ln w="3175">
                  <a:noFill/>
                </a:ln>
                <a:solidFill>
                  <a:srgbClr val="FFCD00"/>
                </a:solidFill>
              </a:rPr>
              <a:t>, Justus Karenzi</a:t>
            </a:r>
            <a:r>
              <a:rPr lang="en-US" sz="1000" b="1" baseline="30000" dirty="0">
                <a:ln w="3175">
                  <a:noFill/>
                </a:ln>
                <a:solidFill>
                  <a:srgbClr val="FFCD00"/>
                </a:solidFill>
              </a:rPr>
              <a:t>1,2</a:t>
            </a:r>
            <a:r>
              <a:rPr lang="en-US" sz="1000" b="1" dirty="0">
                <a:ln w="3175">
                  <a:noFill/>
                </a:ln>
                <a:solidFill>
                  <a:srgbClr val="FFCD00"/>
                </a:solidFill>
              </a:rPr>
              <a:t>, Henry Penn</a:t>
            </a:r>
            <a:r>
              <a:rPr lang="en-US" sz="1000" b="1" baseline="30000" dirty="0">
                <a:ln w="3175">
                  <a:noFill/>
                </a:ln>
                <a:solidFill>
                  <a:srgbClr val="FFCD00"/>
                </a:solidFill>
              </a:rPr>
              <a:t>7</a:t>
            </a:r>
            <a:r>
              <a:rPr lang="en-US" sz="1000" b="1" dirty="0">
                <a:ln w="3175">
                  <a:noFill/>
                </a:ln>
                <a:solidFill>
                  <a:srgbClr val="FFCD00"/>
                </a:solidFill>
              </a:rPr>
              <a:t>, Christopher </a:t>
            </a:r>
            <a:r>
              <a:rPr kumimoji="0" lang="en-US" sz="1000" b="1" i="0" u="none" strike="noStrike" kern="1200" cap="none" spc="0" normalizeH="0" baseline="0" noProof="0" dirty="0">
                <a:ln w="3175">
                  <a:noFill/>
                </a:ln>
                <a:solidFill>
                  <a:srgbClr val="FFCD00"/>
                </a:solidFill>
                <a:effectLst/>
                <a:uLnTx/>
                <a:uFillTx/>
              </a:rPr>
              <a:t>Pike</a:t>
            </a:r>
            <a:r>
              <a:rPr lang="en-US" sz="1000" b="1" baseline="30000" dirty="0">
                <a:ln w="3175">
                  <a:noFill/>
                </a:ln>
                <a:solidFill>
                  <a:srgbClr val="FFCD00"/>
                </a:solidFill>
              </a:rPr>
              <a:t>3</a:t>
            </a:r>
            <a:r>
              <a:rPr lang="en-US" sz="1000" b="1" dirty="0">
                <a:ln w="3175">
                  <a:noFill/>
                </a:ln>
                <a:solidFill>
                  <a:srgbClr val="FFCD00"/>
                </a:solidFill>
              </a:rPr>
              <a:t>, </a:t>
            </a:r>
            <a:r>
              <a:rPr kumimoji="0" lang="en-US" sz="1000" b="1" i="0" u="none" strike="noStrike" kern="1200" cap="none" spc="0" normalizeH="0" baseline="0" noProof="0" dirty="0">
                <a:ln w="3175">
                  <a:noFill/>
                </a:ln>
                <a:solidFill>
                  <a:srgbClr val="FFCD00"/>
                </a:solidFill>
                <a:effectLst/>
                <a:uLnTx/>
                <a:uFillTx/>
              </a:rPr>
              <a:t>Daniel Sambor</a:t>
            </a:r>
            <a:r>
              <a:rPr lang="en-US" sz="1000" b="1" baseline="30000" noProof="0" dirty="0">
                <a:ln w="3175">
                  <a:noFill/>
                </a:ln>
                <a:solidFill>
                  <a:srgbClr val="FFCD00"/>
                </a:solidFill>
              </a:rPr>
              <a:t>8</a:t>
            </a:r>
            <a:r>
              <a:rPr lang="en-US" sz="1000" b="1" dirty="0">
                <a:ln w="3175">
                  <a:noFill/>
                </a:ln>
                <a:solidFill>
                  <a:srgbClr val="FFCD00"/>
                </a:solidFill>
              </a:rPr>
              <a:t>, Erin Whitney</a:t>
            </a:r>
            <a:r>
              <a:rPr lang="en-US" sz="1000" b="1" baseline="30000" dirty="0">
                <a:ln w="3175">
                  <a:noFill/>
                </a:ln>
                <a:solidFill>
                  <a:srgbClr val="FFCD00"/>
                </a:solidFill>
              </a:rPr>
              <a:t>3</a:t>
            </a:r>
            <a:r>
              <a:rPr kumimoji="0" lang="en-US" sz="1000" b="1" i="0" u="none" strike="noStrike" kern="1200" cap="none" spc="0" normalizeH="0" baseline="0" noProof="0" dirty="0">
                <a:ln w="3175">
                  <a:noFill/>
                </a:ln>
                <a:solidFill>
                  <a:srgbClr val="FFCD00"/>
                </a:solidFill>
                <a:effectLst/>
                <a:uLnTx/>
                <a:uFillTx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600" b="1" i="0" u="none" strike="noStrike" kern="1200" cap="none" spc="0" normalizeH="0" baseline="0" noProof="0" dirty="0">
              <a:ln w="3175">
                <a:noFill/>
              </a:ln>
              <a:solidFill>
                <a:srgbClr val="FFCD00"/>
              </a:solidFill>
              <a:effectLst/>
              <a:uLnTx/>
              <a:uFillTx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 w="3175">
                  <a:noFill/>
                </a:ln>
                <a:solidFill>
                  <a:srgbClr val="FFCD00"/>
                </a:solidFill>
                <a:effectLst/>
                <a:uLnTx/>
                <a:uFillTx/>
              </a:rPr>
              <a:t>University of Alaska Fairbanks - </a:t>
            </a:r>
            <a:r>
              <a:rPr kumimoji="0" lang="en-US" sz="900" b="1" i="0" u="none" strike="noStrike" kern="1200" cap="none" spc="0" normalizeH="0" baseline="30000" noProof="0" dirty="0">
                <a:ln w="3175">
                  <a:noFill/>
                </a:ln>
                <a:solidFill>
                  <a:srgbClr val="FFCD00"/>
                </a:solidFill>
                <a:effectLst/>
                <a:uLnTx/>
                <a:uFillTx/>
              </a:rPr>
              <a:t>1</a:t>
            </a:r>
            <a:r>
              <a:rPr kumimoji="0" lang="en-US" sz="900" b="1" i="0" u="none" strike="noStrike" kern="1200" cap="none" spc="0" normalizeH="0" baseline="0" noProof="0" dirty="0">
                <a:ln w="3175">
                  <a:noFill/>
                </a:ln>
                <a:solidFill>
                  <a:srgbClr val="FFCD00"/>
                </a:solidFill>
                <a:effectLst/>
                <a:uLnTx/>
                <a:uFillTx/>
              </a:rPr>
              <a:t>Electrical and Computer Engineering, </a:t>
            </a:r>
            <a:r>
              <a:rPr kumimoji="0" lang="en-US" sz="900" b="1" i="0" u="none" strike="noStrike" kern="1200" cap="none" spc="0" normalizeH="0" baseline="30000" noProof="0" dirty="0">
                <a:ln w="3175">
                  <a:noFill/>
                </a:ln>
                <a:solidFill>
                  <a:srgbClr val="FFCD00"/>
                </a:solidFill>
                <a:effectLst/>
                <a:uLnTx/>
                <a:uFillTx/>
              </a:rPr>
              <a:t>2</a:t>
            </a:r>
            <a:r>
              <a:rPr kumimoji="0" lang="en-US" sz="900" b="1" i="0" u="none" strike="noStrike" kern="1200" cap="none" spc="0" normalizeH="0" baseline="0" noProof="0" dirty="0">
                <a:ln w="3175">
                  <a:noFill/>
                </a:ln>
                <a:solidFill>
                  <a:srgbClr val="FFCD00"/>
                </a:solidFill>
                <a:effectLst/>
                <a:uLnTx/>
                <a:uFillTx/>
              </a:rPr>
              <a:t>Institute of Northern Engineering, </a:t>
            </a:r>
            <a:r>
              <a:rPr kumimoji="0" lang="en-US" sz="900" b="1" i="0" u="none" strike="noStrike" kern="1200" cap="none" spc="0" normalizeH="0" baseline="30000" noProof="0" dirty="0">
                <a:ln w="3175">
                  <a:noFill/>
                </a:ln>
                <a:solidFill>
                  <a:srgbClr val="FFCD00"/>
                </a:solidFill>
                <a:effectLst/>
                <a:uLnTx/>
                <a:uFillTx/>
              </a:rPr>
              <a:t>3</a:t>
            </a:r>
            <a:r>
              <a:rPr kumimoji="0" lang="en-US" sz="900" b="1" i="0" u="none" strike="noStrike" kern="1200" cap="none" spc="0" normalizeH="0" baseline="0" noProof="0" dirty="0">
                <a:ln w="3175">
                  <a:noFill/>
                </a:ln>
                <a:solidFill>
                  <a:srgbClr val="FFCD00"/>
                </a:solidFill>
                <a:effectLst/>
                <a:uLnTx/>
                <a:uFillTx/>
              </a:rPr>
              <a:t>Alaska Center for Energy and Power,</a:t>
            </a:r>
            <a:r>
              <a:rPr kumimoji="0" lang="en-US" sz="900" b="1" i="0" u="none" strike="noStrike" kern="1200" cap="none" spc="0" normalizeH="0" noProof="0" dirty="0">
                <a:ln w="3175">
                  <a:noFill/>
                </a:ln>
                <a:solidFill>
                  <a:srgbClr val="FFCD00"/>
                </a:solidFill>
                <a:effectLst/>
                <a:uLnTx/>
                <a:uFillTx/>
              </a:rPr>
              <a:t> </a:t>
            </a:r>
            <a:r>
              <a:rPr kumimoji="0" lang="en-US" sz="900" b="1" i="0" u="none" strike="noStrike" kern="1200" cap="none" spc="0" normalizeH="0" baseline="30000" noProof="0" dirty="0">
                <a:ln w="3175">
                  <a:noFill/>
                </a:ln>
                <a:solidFill>
                  <a:srgbClr val="FFCD00"/>
                </a:solidFill>
                <a:effectLst/>
                <a:uLnTx/>
                <a:uFillTx/>
              </a:rPr>
              <a:t>4</a:t>
            </a:r>
            <a:r>
              <a:rPr kumimoji="0" lang="en-US" sz="900" b="1" i="0" u="none" strike="noStrike" kern="1200" cap="none" spc="0" normalizeH="0" baseline="0" noProof="0" dirty="0">
                <a:ln w="3175">
                  <a:noFill/>
                </a:ln>
                <a:solidFill>
                  <a:srgbClr val="FFCD00"/>
                </a:solidFill>
                <a:effectLst/>
                <a:uLnTx/>
                <a:uFillTx/>
              </a:rPr>
              <a:t>Mechanical Engineering, </a:t>
            </a:r>
            <a:r>
              <a:rPr kumimoji="0" lang="en-US" sz="900" b="1" i="0" u="none" strike="noStrike" kern="1200" cap="none" spc="0" normalizeH="0" baseline="30000" noProof="0" dirty="0">
                <a:ln w="3175">
                  <a:noFill/>
                </a:ln>
                <a:solidFill>
                  <a:srgbClr val="FFCD00"/>
                </a:solidFill>
                <a:effectLst/>
                <a:uLnTx/>
                <a:uFillTx/>
              </a:rPr>
              <a:t>5</a:t>
            </a:r>
            <a:r>
              <a:rPr kumimoji="0" lang="en-US" sz="900" b="1" i="0" u="none" strike="noStrike" kern="1200" cap="none" spc="0" normalizeH="0" baseline="0" noProof="0" dirty="0">
                <a:ln w="3175">
                  <a:noFill/>
                </a:ln>
                <a:solidFill>
                  <a:srgbClr val="FFCD00"/>
                </a:solidFill>
                <a:effectLst/>
                <a:uLnTx/>
                <a:uFillTx/>
              </a:rPr>
              <a:t>Civil Engineering</a:t>
            </a:r>
          </a:p>
          <a:p>
            <a:pPr lvl="0" defTabSz="914400" eaLnBrk="1" fontAlgn="auto" hangingPunct="1">
              <a:spcAft>
                <a:spcPts val="0"/>
              </a:spcAft>
              <a:defRPr/>
            </a:pPr>
            <a:r>
              <a:rPr lang="en-US" sz="900" b="1" baseline="30000" dirty="0">
                <a:ln w="3175">
                  <a:noFill/>
                </a:ln>
                <a:solidFill>
                  <a:srgbClr val="FFCD00"/>
                </a:solidFill>
              </a:rPr>
              <a:t>6</a:t>
            </a:r>
            <a:r>
              <a:rPr kumimoji="0" lang="en-US" sz="900" b="1" i="0" u="none" strike="noStrike" kern="1200" cap="none" spc="0" normalizeH="0" baseline="0" noProof="0" dirty="0">
                <a:ln w="3175">
                  <a:noFill/>
                </a:ln>
                <a:solidFill>
                  <a:srgbClr val="FFCD00"/>
                </a:solidFill>
                <a:effectLst/>
                <a:uLnTx/>
                <a:uFillTx/>
              </a:rPr>
              <a:t>University of Alaska Anchorage - Civil Engineering </a:t>
            </a:r>
          </a:p>
          <a:p>
            <a:pPr defTabSz="914400" eaLnBrk="1" fontAlgn="auto" hangingPunct="1">
              <a:spcAft>
                <a:spcPts val="0"/>
              </a:spcAft>
              <a:defRPr/>
            </a:pPr>
            <a:r>
              <a:rPr lang="en-US" sz="900" b="1" baseline="30000" dirty="0">
                <a:ln w="3175">
                  <a:noFill/>
                </a:ln>
                <a:solidFill>
                  <a:srgbClr val="FFCD00"/>
                </a:solidFill>
              </a:rPr>
              <a:t>7</a:t>
            </a:r>
            <a:r>
              <a:rPr lang="en-US" sz="900" b="1" dirty="0">
                <a:ln w="3175">
                  <a:noFill/>
                </a:ln>
                <a:solidFill>
                  <a:srgbClr val="FFCD00"/>
                </a:solidFill>
              </a:rPr>
              <a:t>University of Calgary – Arctic Institute of North America</a:t>
            </a:r>
            <a:endParaRPr kumimoji="0" lang="en-US" sz="900" b="1" i="0" u="none" strike="noStrike" kern="1200" cap="none" spc="0" normalizeH="0" baseline="0" noProof="0" dirty="0">
              <a:ln w="3175">
                <a:noFill/>
              </a:ln>
              <a:solidFill>
                <a:srgbClr val="FFCD00"/>
              </a:solidFill>
              <a:effectLst/>
              <a:uLnTx/>
              <a:uFillTx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900" b="1" baseline="30000" dirty="0">
                <a:ln w="3175">
                  <a:noFill/>
                </a:ln>
                <a:solidFill>
                  <a:srgbClr val="FFCD00"/>
                </a:solidFill>
              </a:rPr>
              <a:t>8</a:t>
            </a:r>
            <a:r>
              <a:rPr lang="en-US" sz="900" b="1" dirty="0">
                <a:ln w="3175">
                  <a:noFill/>
                </a:ln>
                <a:solidFill>
                  <a:srgbClr val="FFCD00"/>
                </a:solidFill>
              </a:rPr>
              <a:t>Stanford University - Civil and Environmental Engineering, Atmosphere/Energy Program</a:t>
            </a:r>
            <a:endParaRPr kumimoji="0" lang="en-US" sz="900" b="0" i="0" u="none" strike="noStrike" kern="1200" cap="none" spc="0" normalizeH="0" baseline="0" noProof="0" dirty="0">
              <a:ln w="3175">
                <a:noFill/>
              </a:ln>
              <a:solidFill>
                <a:srgbClr val="FFCD00"/>
              </a:solidFill>
              <a:effectLst/>
              <a:uLnTx/>
              <a:uFillTx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7916" y="327947"/>
            <a:ext cx="822960" cy="58841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40" t="15821" r="5880" b="8185"/>
          <a:stretch/>
        </p:blipFill>
        <p:spPr>
          <a:xfrm>
            <a:off x="2517849" y="355341"/>
            <a:ext cx="731520" cy="53362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70"/>
          <a:stretch/>
        </p:blipFill>
        <p:spPr>
          <a:xfrm>
            <a:off x="11228627" y="5725561"/>
            <a:ext cx="822960" cy="8238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4347" y="4943630"/>
            <a:ext cx="731520" cy="517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3211" y="230516"/>
            <a:ext cx="731520" cy="7945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458" y="5407858"/>
            <a:ext cx="822960" cy="496175"/>
          </a:xfrm>
          <a:prstGeom prst="rect">
            <a:avLst/>
          </a:prstGeom>
        </p:spPr>
      </p:pic>
      <p:sp>
        <p:nvSpPr>
          <p:cNvPr id="14" name="Subtitle 2"/>
          <p:cNvSpPr txBox="1">
            <a:spLocks/>
          </p:cNvSpPr>
          <p:nvPr/>
        </p:nvSpPr>
        <p:spPr bwMode="auto">
          <a:xfrm>
            <a:off x="1809945" y="6273805"/>
            <a:ext cx="9259415" cy="55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 w="3175"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This work is supported by NSF Chemical, Bioengineering, Environmental and Transport Systems (CBET), Track 3 INFEWS program, Award # 1740075,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 w="3175"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INFEWS/T3:  Coupling infrastructure improvements to food-energy-water system dynamics in small cold region communities:  </a:t>
            </a:r>
            <a:r>
              <a:rPr kumimoji="0" lang="en-US" sz="1000" b="1" i="0" u="none" strike="noStrike" kern="1200" cap="none" spc="0" normalizeH="0" baseline="0" noProof="0" dirty="0" err="1">
                <a:ln w="3175"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MicroFEWs</a:t>
            </a:r>
            <a:r>
              <a:rPr kumimoji="0" lang="en-US" sz="1000" b="1" i="0" u="none" strike="noStrike" kern="1200" cap="none" spc="0" normalizeH="0" baseline="0" noProof="0" dirty="0">
                <a:ln w="3175"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. </a:t>
            </a:r>
            <a:endParaRPr kumimoji="0" lang="en-US" sz="1000" b="0" i="0" u="none" strike="noStrike" kern="1200" cap="none" spc="0" normalizeH="0" baseline="0" noProof="0" dirty="0">
              <a:ln w="3175">
                <a:noFill/>
              </a:ln>
              <a:solidFill>
                <a:srgbClr val="FFCD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178" y="252935"/>
            <a:ext cx="822960" cy="73844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458" y="6091173"/>
            <a:ext cx="1463040" cy="402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5347607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1">
            <a:extLst>
              <a:ext uri="{FF2B5EF4-FFF2-40B4-BE49-F238E27FC236}">
                <a16:creationId xmlns:a16="http://schemas.microsoft.com/office/drawing/2014/main" id="{DADB6915-26EC-4A7A-8C02-E9319E85D02A}"/>
              </a:ext>
            </a:extLst>
          </p:cNvPr>
          <p:cNvSpPr/>
          <p:nvPr/>
        </p:nvSpPr>
        <p:spPr>
          <a:xfrm>
            <a:off x="2086494" y="114661"/>
            <a:ext cx="8478981" cy="763102"/>
          </a:xfrm>
          <a:prstGeom prst="roundRect">
            <a:avLst/>
          </a:prstGeom>
          <a:solidFill>
            <a:srgbClr val="236192"/>
          </a:solidFill>
          <a:ln w="28575">
            <a:solidFill>
              <a:srgbClr val="FFCD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C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Kongiginak</a:t>
            </a:r>
            <a:r>
              <a:rPr lang="en-US" b="1" dirty="0">
                <a:solidFill>
                  <a:srgbClr val="FFC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: Wind</a:t>
            </a:r>
            <a:r>
              <a:rPr lang="en-US" dirty="0">
                <a:solidFill>
                  <a:srgbClr val="FFCD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 </a:t>
            </a:r>
            <a:r>
              <a:rPr lang="en-US" b="1" dirty="0">
                <a:solidFill>
                  <a:srgbClr val="FFC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Heat System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31036" y="114661"/>
            <a:ext cx="2243138" cy="1460500"/>
            <a:chOff x="206375" y="179388"/>
            <a:chExt cx="2243138" cy="1460500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375" y="179388"/>
              <a:ext cx="2243138" cy="14605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8" name="5-Point Star 7"/>
            <p:cNvSpPr>
              <a:spLocks noChangeAspect="1"/>
            </p:cNvSpPr>
            <p:nvPr/>
          </p:nvSpPr>
          <p:spPr>
            <a:xfrm>
              <a:off x="1093788" y="1000125"/>
              <a:ext cx="252412" cy="273050"/>
            </a:xfrm>
            <a:prstGeom prst="star5">
              <a:avLst/>
            </a:prstGeom>
            <a:solidFill>
              <a:srgbClr val="FFD243"/>
            </a:solidFill>
            <a:ln w="63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65117" y="1793608"/>
            <a:ext cx="4754880" cy="4188650"/>
            <a:chOff x="665117" y="1793608"/>
            <a:chExt cx="4754880" cy="4188650"/>
          </a:xfrm>
        </p:grpSpPr>
        <p:sp>
          <p:nvSpPr>
            <p:cNvPr id="4" name="Text Box 12"/>
            <p:cNvSpPr txBox="1">
              <a:spLocks noChangeArrowheads="1"/>
            </p:cNvSpPr>
            <p:nvPr/>
          </p:nvSpPr>
          <p:spPr bwMode="auto">
            <a:xfrm>
              <a:off x="1084402" y="5459038"/>
              <a:ext cx="391631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400" i="1" dirty="0">
                  <a:latin typeface="+mn-lt"/>
                </a:rPr>
                <a:t>20+ thermal electric stoves installed in elder and low income homes</a:t>
              </a:r>
            </a:p>
          </p:txBody>
        </p:sp>
        <p:pic>
          <p:nvPicPr>
            <p:cNvPr id="9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117" y="1793608"/>
              <a:ext cx="4754880" cy="356715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4291713" y="1025779"/>
            <a:ext cx="7073584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 dirty="0">
                <a:latin typeface="+mj-lt"/>
              </a:rPr>
              <a:t>Diesel off with wind + energy storage + distributed heating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92820" y="6024176"/>
            <a:ext cx="46021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u="sng" dirty="0"/>
              <a:t>VIDEO</a:t>
            </a:r>
            <a:r>
              <a:rPr lang="en-US" sz="1200" b="1" dirty="0"/>
              <a:t>: https://www.youtube.com/watch?v=90n9ga3SOQQ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325984" y="1654327"/>
            <a:ext cx="4389120" cy="4327931"/>
            <a:chOff x="6325984" y="1654327"/>
            <a:chExt cx="4389120" cy="4327931"/>
          </a:xfrm>
        </p:grpSpPr>
        <p:pic>
          <p:nvPicPr>
            <p:cNvPr id="10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5984" y="1654327"/>
              <a:ext cx="4389120" cy="370643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 Box 12"/>
            <p:cNvSpPr txBox="1">
              <a:spLocks noChangeArrowheads="1"/>
            </p:cNvSpPr>
            <p:nvPr/>
          </p:nvSpPr>
          <p:spPr bwMode="auto">
            <a:xfrm>
              <a:off x="6644777" y="5459038"/>
              <a:ext cx="378897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400" i="1" dirty="0">
                  <a:latin typeface="+mn-lt"/>
                </a:rPr>
                <a:t>5 – 95 kW </a:t>
              </a:r>
              <a:r>
                <a:rPr lang="en-US" sz="1400" i="1" dirty="0" err="1">
                  <a:latin typeface="+mn-lt"/>
                </a:rPr>
                <a:t>Windmatic</a:t>
              </a:r>
              <a:r>
                <a:rPr lang="en-US" sz="1400" i="1" dirty="0">
                  <a:latin typeface="+mn-lt"/>
                </a:rPr>
                <a:t> direct drive turbines (30-40% wind penetration annually)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510014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1">
            <a:extLst>
              <a:ext uri="{FF2B5EF4-FFF2-40B4-BE49-F238E27FC236}">
                <a16:creationId xmlns:a16="http://schemas.microsoft.com/office/drawing/2014/main" id="{DADB6915-26EC-4A7A-8C02-E9319E85D02A}"/>
              </a:ext>
            </a:extLst>
          </p:cNvPr>
          <p:cNvSpPr/>
          <p:nvPr/>
        </p:nvSpPr>
        <p:spPr>
          <a:xfrm>
            <a:off x="2086494" y="114661"/>
            <a:ext cx="8478981" cy="763102"/>
          </a:xfrm>
          <a:prstGeom prst="roundRect">
            <a:avLst/>
          </a:prstGeom>
          <a:solidFill>
            <a:srgbClr val="236192"/>
          </a:solidFill>
          <a:ln w="28575">
            <a:solidFill>
              <a:srgbClr val="FFCD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C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Tanana: Biomass District </a:t>
            </a:r>
          </a:p>
          <a:p>
            <a:pPr algn="ctr"/>
            <a:r>
              <a:rPr lang="en-US" b="1" dirty="0">
                <a:solidFill>
                  <a:srgbClr val="FFC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Heating System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931036" y="114661"/>
            <a:ext cx="2243138" cy="1460500"/>
            <a:chOff x="1931036" y="114661"/>
            <a:chExt cx="2243138" cy="1460500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931036" y="114661"/>
              <a:ext cx="2243138" cy="14605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7" name="5-Point Star 6"/>
            <p:cNvSpPr>
              <a:spLocks noChangeAspect="1"/>
            </p:cNvSpPr>
            <p:nvPr/>
          </p:nvSpPr>
          <p:spPr>
            <a:xfrm>
              <a:off x="3089692" y="518015"/>
              <a:ext cx="252412" cy="273050"/>
            </a:xfrm>
            <a:prstGeom prst="star5">
              <a:avLst/>
            </a:prstGeom>
            <a:solidFill>
              <a:srgbClr val="FFD243"/>
            </a:solidFill>
            <a:ln w="63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sp>
        <p:nvSpPr>
          <p:cNvPr id="8" name="Text Box 12"/>
          <p:cNvSpPr txBox="1">
            <a:spLocks noChangeArrowheads="1"/>
          </p:cNvSpPr>
          <p:nvPr/>
        </p:nvSpPr>
        <p:spPr bwMode="auto">
          <a:xfrm>
            <a:off x="1891853" y="4968119"/>
            <a:ext cx="383906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400" dirty="0">
                <a:latin typeface="+mn-lt"/>
              </a:rPr>
              <a:t>Images: Top left: </a:t>
            </a:r>
            <a:r>
              <a:rPr lang="en-US" sz="1400" i="1" dirty="0">
                <a:latin typeface="+mn-lt"/>
              </a:rPr>
              <a:t>woody biomass boiler; Bottom right: woody biomass delivered and sold to community by residents along river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36324" y="3091233"/>
            <a:ext cx="4114800" cy="3000375"/>
          </a:xfrm>
          <a:prstGeom prst="rect">
            <a:avLst/>
          </a:prstGeom>
          <a:ln w="15875">
            <a:noFill/>
          </a:ln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1024" y="1899429"/>
            <a:ext cx="5760720" cy="2785688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7066961" y="1902899"/>
            <a:ext cx="4053526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dirty="0">
                <a:latin typeface="+mn-lt"/>
              </a:rPr>
              <a:t>District heating: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latin typeface="+mn-lt"/>
              </a:rPr>
              <a:t>Current: community buildings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latin typeface="+mn-lt"/>
              </a:rPr>
              <a:t>Future: greenhouses</a:t>
            </a:r>
          </a:p>
        </p:txBody>
      </p:sp>
      <p:sp>
        <p:nvSpPr>
          <p:cNvPr id="12" name="TextBox 1"/>
          <p:cNvSpPr txBox="1">
            <a:spLocks noChangeArrowheads="1"/>
          </p:cNvSpPr>
          <p:nvPr/>
        </p:nvSpPr>
        <p:spPr bwMode="auto">
          <a:xfrm>
            <a:off x="4305999" y="1009549"/>
            <a:ext cx="6254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 dirty="0">
                <a:latin typeface="+mj-lt"/>
              </a:rPr>
              <a:t>Woody biomass + biomass boiler + district heating </a:t>
            </a:r>
          </a:p>
        </p:txBody>
      </p:sp>
    </p:spTree>
    <p:extLst>
      <p:ext uri="{BB962C8B-B14F-4D97-AF65-F5344CB8AC3E}">
        <p14:creationId xmlns:p14="http://schemas.microsoft.com/office/powerpoint/2010/main" val="205688960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1">
            <a:extLst>
              <a:ext uri="{FF2B5EF4-FFF2-40B4-BE49-F238E27FC236}">
                <a16:creationId xmlns:a16="http://schemas.microsoft.com/office/drawing/2014/main" id="{DADB6915-26EC-4A7A-8C02-E9319E85D02A}"/>
              </a:ext>
            </a:extLst>
          </p:cNvPr>
          <p:cNvSpPr/>
          <p:nvPr/>
        </p:nvSpPr>
        <p:spPr>
          <a:xfrm>
            <a:off x="2086494" y="114661"/>
            <a:ext cx="8478981" cy="763102"/>
          </a:xfrm>
          <a:prstGeom prst="roundRect">
            <a:avLst/>
          </a:prstGeom>
          <a:solidFill>
            <a:srgbClr val="236192"/>
          </a:solidFill>
          <a:ln w="28575">
            <a:solidFill>
              <a:srgbClr val="FFCD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C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Igiugig</a:t>
            </a:r>
            <a:r>
              <a:rPr lang="en-US" b="1" dirty="0">
                <a:solidFill>
                  <a:srgbClr val="FFC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: Hydrokinetic Project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932102" y="113024"/>
            <a:ext cx="2243138" cy="1460500"/>
            <a:chOff x="206375" y="179388"/>
            <a:chExt cx="2243138" cy="1460500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6375" y="179388"/>
              <a:ext cx="2243138" cy="14605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6" name="5-Point Star 5"/>
            <p:cNvSpPr>
              <a:spLocks noChangeAspect="1"/>
            </p:cNvSpPr>
            <p:nvPr/>
          </p:nvSpPr>
          <p:spPr>
            <a:xfrm>
              <a:off x="1201738" y="1024541"/>
              <a:ext cx="252412" cy="273050"/>
            </a:xfrm>
            <a:prstGeom prst="star5">
              <a:avLst/>
            </a:prstGeom>
            <a:solidFill>
              <a:srgbClr val="FFD243"/>
            </a:solidFill>
            <a:ln w="63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1866"/>
          <a:stretch/>
        </p:blipFill>
        <p:spPr>
          <a:xfrm>
            <a:off x="6325984" y="3592195"/>
            <a:ext cx="5344419" cy="2468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9203518" y="2263738"/>
            <a:ext cx="294116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>
                <a:latin typeface="+mn-lt"/>
              </a:rPr>
              <a:t>Ocean Renewable Power Company (75 kW </a:t>
            </a:r>
            <a:r>
              <a:rPr lang="en-US" sz="1400" dirty="0" err="1">
                <a:latin typeface="+mn-lt"/>
              </a:rPr>
              <a:t>Gorlov</a:t>
            </a:r>
            <a:r>
              <a:rPr lang="en-US" sz="1400" dirty="0">
                <a:latin typeface="+mn-lt"/>
              </a:rPr>
              <a:t> Turbine)</a:t>
            </a:r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238614" y="1458500"/>
            <a:ext cx="4846320" cy="2459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4370592" y="972036"/>
            <a:ext cx="62547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 dirty="0">
                <a:latin typeface="+mj-lt"/>
              </a:rPr>
              <a:t>Diesel electric + Hydrokinetic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02923" y="2380476"/>
            <a:ext cx="3383280" cy="3521915"/>
            <a:chOff x="1922054" y="3220673"/>
            <a:chExt cx="3383280" cy="352191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22054" y="3584017"/>
              <a:ext cx="3383280" cy="315857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 Box 12"/>
            <p:cNvSpPr txBox="1">
              <a:spLocks noChangeArrowheads="1"/>
            </p:cNvSpPr>
            <p:nvPr/>
          </p:nvSpPr>
          <p:spPr bwMode="auto">
            <a:xfrm>
              <a:off x="2768980" y="3220673"/>
              <a:ext cx="168942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 i="1" dirty="0">
                  <a:latin typeface="+mn-lt"/>
                </a:rPr>
                <a:t>Diesel Powerhouse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121402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1">
            <a:extLst>
              <a:ext uri="{FF2B5EF4-FFF2-40B4-BE49-F238E27FC236}">
                <a16:creationId xmlns:a16="http://schemas.microsoft.com/office/drawing/2014/main" id="{DADB6915-26EC-4A7A-8C02-E9319E85D02A}"/>
              </a:ext>
            </a:extLst>
          </p:cNvPr>
          <p:cNvSpPr/>
          <p:nvPr/>
        </p:nvSpPr>
        <p:spPr>
          <a:xfrm>
            <a:off x="2086494" y="114661"/>
            <a:ext cx="8478981" cy="763102"/>
          </a:xfrm>
          <a:prstGeom prst="roundRect">
            <a:avLst/>
          </a:prstGeom>
          <a:solidFill>
            <a:srgbClr val="236192"/>
          </a:solidFill>
          <a:ln w="28575">
            <a:solidFill>
              <a:srgbClr val="FFCD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C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MicroFEWS</a:t>
            </a:r>
            <a:r>
              <a:rPr lang="en-US" b="1" dirty="0">
                <a:solidFill>
                  <a:srgbClr val="FFC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Energy Distribution Model (EDM)</a:t>
            </a:r>
          </a:p>
        </p:txBody>
      </p:sp>
      <p:grpSp>
        <p:nvGrpSpPr>
          <p:cNvPr id="72" name="Group 71"/>
          <p:cNvGrpSpPr/>
          <p:nvPr/>
        </p:nvGrpSpPr>
        <p:grpSpPr>
          <a:xfrm>
            <a:off x="6884664" y="2709153"/>
            <a:ext cx="4599428" cy="1645920"/>
            <a:chOff x="7082900" y="2793126"/>
            <a:chExt cx="4599428" cy="1645920"/>
          </a:xfrm>
        </p:grpSpPr>
        <p:sp>
          <p:nvSpPr>
            <p:cNvPr id="127" name="Rounded Rectangle 126"/>
            <p:cNvSpPr/>
            <p:nvPr/>
          </p:nvSpPr>
          <p:spPr>
            <a:xfrm>
              <a:off x="7110328" y="2793126"/>
              <a:ext cx="4572000" cy="1645920"/>
            </a:xfrm>
            <a:prstGeom prst="roundRect">
              <a:avLst/>
            </a:prstGeom>
            <a:solidFill>
              <a:srgbClr val="FFFF00"/>
            </a:solidFill>
            <a:ln w="19050" cap="rnd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7099258" y="2793964"/>
              <a:ext cx="458307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MODULAR SYSTEM LOADS</a:t>
              </a:r>
            </a:p>
          </p:txBody>
        </p:sp>
        <p:grpSp>
          <p:nvGrpSpPr>
            <p:cNvPr id="129" name="Group 128"/>
            <p:cNvGrpSpPr/>
            <p:nvPr/>
          </p:nvGrpSpPr>
          <p:grpSpPr>
            <a:xfrm>
              <a:off x="7082900" y="3099910"/>
              <a:ext cx="1721017" cy="1228344"/>
              <a:chOff x="4594675" y="2734193"/>
              <a:chExt cx="1721017" cy="1228344"/>
            </a:xfrm>
          </p:grpSpPr>
          <p:pic>
            <p:nvPicPr>
              <p:cNvPr id="136" name="Picture 135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784253" y="3038993"/>
                <a:ext cx="1339047" cy="923544"/>
              </a:xfrm>
              <a:prstGeom prst="rect">
                <a:avLst/>
              </a:prstGeom>
              <a:effectLst>
                <a:outerShdw blurRad="292100" dist="139700" dir="2700000" algn="ctr" rotWithShape="0">
                  <a:srgbClr val="000000">
                    <a:alpha val="65000"/>
                  </a:srgbClr>
                </a:outerShdw>
              </a:effectLst>
            </p:spPr>
          </p:pic>
          <p:sp>
            <p:nvSpPr>
              <p:cNvPr id="137" name="TextBox 136"/>
              <p:cNvSpPr txBox="1"/>
              <p:nvPr/>
            </p:nvSpPr>
            <p:spPr>
              <a:xfrm>
                <a:off x="4594675" y="2734193"/>
                <a:ext cx="17210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Lifewater</a:t>
                </a:r>
                <a:r>
                  <a:rPr kumimoji="0" lang="en-US" sz="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Wastewater Treatment Module (350 W Max)</a:t>
                </a:r>
              </a:p>
            </p:txBody>
          </p:sp>
        </p:grpSp>
        <p:grpSp>
          <p:nvGrpSpPr>
            <p:cNvPr id="130" name="Group 129"/>
            <p:cNvGrpSpPr/>
            <p:nvPr/>
          </p:nvGrpSpPr>
          <p:grpSpPr>
            <a:xfrm>
              <a:off x="8656044" y="3092875"/>
              <a:ext cx="1519542" cy="1243426"/>
              <a:chOff x="6192668" y="2744628"/>
              <a:chExt cx="1519542" cy="1243426"/>
            </a:xfrm>
          </p:grpSpPr>
          <p:pic>
            <p:nvPicPr>
              <p:cNvPr id="134" name="Picture 133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360301" y="3053275"/>
                <a:ext cx="1188720" cy="934779"/>
              </a:xfrm>
              <a:prstGeom prst="rect">
                <a:avLst/>
              </a:prstGeom>
              <a:effectLst>
                <a:outerShdw blurRad="292100" dist="139700" dir="2700000" algn="ctr" rotWithShape="0">
                  <a:srgbClr val="000000">
                    <a:alpha val="65000"/>
                  </a:srgbClr>
                </a:outerShdw>
              </a:effectLst>
            </p:spPr>
          </p:pic>
          <p:sp>
            <p:nvSpPr>
              <p:cNvPr id="135" name="TextBox 134"/>
              <p:cNvSpPr txBox="1"/>
              <p:nvPr/>
            </p:nvSpPr>
            <p:spPr>
              <a:xfrm>
                <a:off x="6192668" y="2744628"/>
                <a:ext cx="151954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UAA In-home Water Reuse System (1.0 kW Max)</a:t>
                </a:r>
              </a:p>
            </p:txBody>
          </p:sp>
        </p:grpSp>
        <p:grpSp>
          <p:nvGrpSpPr>
            <p:cNvPr id="131" name="Group 130"/>
            <p:cNvGrpSpPr/>
            <p:nvPr/>
          </p:nvGrpSpPr>
          <p:grpSpPr>
            <a:xfrm>
              <a:off x="10214390" y="3092875"/>
              <a:ext cx="1283433" cy="1234998"/>
              <a:chOff x="7660149" y="2740439"/>
              <a:chExt cx="1283433" cy="1234998"/>
            </a:xfrm>
          </p:grpSpPr>
          <p:sp>
            <p:nvSpPr>
              <p:cNvPr id="132" name="TextBox 131"/>
              <p:cNvSpPr txBox="1"/>
              <p:nvPr/>
            </p:nvSpPr>
            <p:spPr>
              <a:xfrm>
                <a:off x="7660149" y="2740439"/>
                <a:ext cx="12828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CropBox</a:t>
                </a:r>
                <a:r>
                  <a:rPr kumimoji="0" lang="en-US" sz="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Hydroponic Module (14 kW Max)</a:t>
                </a:r>
              </a:p>
            </p:txBody>
          </p:sp>
          <p:pic>
            <p:nvPicPr>
              <p:cNvPr id="133" name="Picture 132"/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660149" y="3042749"/>
                <a:ext cx="1283433" cy="932688"/>
              </a:xfrm>
              <a:prstGeom prst="rect">
                <a:avLst/>
              </a:prstGeom>
              <a:effectLst>
                <a:outerShdw blurRad="292100" dist="139700" dir="2700000" algn="ctr" rotWithShape="0">
                  <a:srgbClr val="000000">
                    <a:alpha val="65000"/>
                  </a:srgbClr>
                </a:outerShdw>
              </a:effectLst>
            </p:spPr>
          </p:pic>
        </p:grpSp>
      </p:grpSp>
      <p:cxnSp>
        <p:nvCxnSpPr>
          <p:cNvPr id="73" name="Straight Arrow Connector 72"/>
          <p:cNvCxnSpPr>
            <a:stCxn id="112" idx="2"/>
            <a:endCxn id="128" idx="0"/>
          </p:cNvCxnSpPr>
          <p:nvPr/>
        </p:nvCxnSpPr>
        <p:spPr>
          <a:xfrm>
            <a:off x="9186239" y="2506956"/>
            <a:ext cx="6318" cy="203035"/>
          </a:xfrm>
          <a:prstGeom prst="straightConnector1">
            <a:avLst/>
          </a:prstGeom>
          <a:noFill/>
          <a:ln w="25400" cap="rnd" cmpd="sng" algn="ctr">
            <a:solidFill>
              <a:srgbClr val="7030A0"/>
            </a:solidFill>
            <a:prstDash val="solid"/>
            <a:tailEnd type="triangle" w="med" len="lg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</p:cxnSp>
      <p:grpSp>
        <p:nvGrpSpPr>
          <p:cNvPr id="74" name="Group 73"/>
          <p:cNvGrpSpPr/>
          <p:nvPr/>
        </p:nvGrpSpPr>
        <p:grpSpPr>
          <a:xfrm>
            <a:off x="597775" y="1255735"/>
            <a:ext cx="4357606" cy="1964684"/>
            <a:chOff x="800148" y="1857038"/>
            <a:chExt cx="4357606" cy="1964684"/>
          </a:xfrm>
        </p:grpSpPr>
        <p:grpSp>
          <p:nvGrpSpPr>
            <p:cNvPr id="115" name="Group 114"/>
            <p:cNvGrpSpPr/>
            <p:nvPr/>
          </p:nvGrpSpPr>
          <p:grpSpPr>
            <a:xfrm>
              <a:off x="800148" y="1857038"/>
              <a:ext cx="4357606" cy="1964684"/>
              <a:chOff x="-1555417" y="1738453"/>
              <a:chExt cx="4357606" cy="1964684"/>
            </a:xfrm>
          </p:grpSpPr>
          <p:sp>
            <p:nvSpPr>
              <p:cNvPr id="125" name="Rounded Rectangle 124"/>
              <p:cNvSpPr/>
              <p:nvPr/>
            </p:nvSpPr>
            <p:spPr>
              <a:xfrm>
                <a:off x="-1555417" y="1740250"/>
                <a:ext cx="4349500" cy="1962887"/>
              </a:xfrm>
              <a:prstGeom prst="roundRect">
                <a:avLst/>
              </a:prstGeom>
              <a:solidFill>
                <a:srgbClr val="92D050"/>
              </a:solidFill>
              <a:ln w="1905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" name="TextBox 125"/>
              <p:cNvSpPr txBox="1"/>
              <p:nvPr/>
            </p:nvSpPr>
            <p:spPr>
              <a:xfrm>
                <a:off x="-1554157" y="1738453"/>
                <a:ext cx="4356346" cy="274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INTERMITTENT RENEWABLES</a:t>
                </a:r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3703614" y="2103245"/>
              <a:ext cx="1269426" cy="1531214"/>
              <a:chOff x="1271849" y="1984660"/>
              <a:chExt cx="1269426" cy="1531214"/>
            </a:xfrm>
          </p:grpSpPr>
          <p:sp>
            <p:nvSpPr>
              <p:cNvPr id="123" name="TextBox 122"/>
              <p:cNvSpPr txBox="1"/>
              <p:nvPr/>
            </p:nvSpPr>
            <p:spPr>
              <a:xfrm>
                <a:off x="1271849" y="1984660"/>
                <a:ext cx="1269426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Hydrokinetic </a:t>
                </a: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(In-River)</a:t>
                </a:r>
              </a:p>
            </p:txBody>
          </p:sp>
          <p:pic>
            <p:nvPicPr>
              <p:cNvPr id="124" name="Content Placeholder 1"/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1"/>
              <a:stretch/>
            </p:blipFill>
            <p:spPr>
              <a:xfrm>
                <a:off x="1271850" y="2380342"/>
                <a:ext cx="1269425" cy="113553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grpSp>
          <p:nvGrpSpPr>
            <p:cNvPr id="117" name="Group 116"/>
            <p:cNvGrpSpPr/>
            <p:nvPr/>
          </p:nvGrpSpPr>
          <p:grpSpPr>
            <a:xfrm>
              <a:off x="2281522" y="2232194"/>
              <a:ext cx="1358018" cy="1402265"/>
              <a:chOff x="-150243" y="2113609"/>
              <a:chExt cx="1358018" cy="1402265"/>
            </a:xfrm>
          </p:grpSpPr>
          <p:sp>
            <p:nvSpPr>
              <p:cNvPr id="121" name="TextBox 120"/>
              <p:cNvSpPr txBox="1"/>
              <p:nvPr/>
            </p:nvSpPr>
            <p:spPr>
              <a:xfrm>
                <a:off x="-150243" y="2113609"/>
                <a:ext cx="135801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Wind</a:t>
                </a:r>
              </a:p>
            </p:txBody>
          </p:sp>
          <p:pic>
            <p:nvPicPr>
              <p:cNvPr id="122" name="Picture 121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-150243" y="2379362"/>
                <a:ext cx="1358018" cy="1136512"/>
              </a:xfrm>
              <a:prstGeom prst="rect">
                <a:avLst/>
              </a:prstGeom>
              <a:effectLst>
                <a:outerShdw blurRad="292100" dist="139700" dir="2700000" algn="ctr" rotWithShape="0">
                  <a:srgbClr val="000000">
                    <a:alpha val="65000"/>
                  </a:srgbClr>
                </a:outerShdw>
              </a:effectLst>
            </p:spPr>
          </p:pic>
        </p:grpSp>
        <p:grpSp>
          <p:nvGrpSpPr>
            <p:cNvPr id="118" name="Group 117"/>
            <p:cNvGrpSpPr/>
            <p:nvPr/>
          </p:nvGrpSpPr>
          <p:grpSpPr>
            <a:xfrm>
              <a:off x="934441" y="2231247"/>
              <a:ext cx="1307362" cy="1403212"/>
              <a:chOff x="-1497324" y="2112662"/>
              <a:chExt cx="1307362" cy="1403212"/>
            </a:xfrm>
          </p:grpSpPr>
          <p:sp>
            <p:nvSpPr>
              <p:cNvPr id="119" name="TextBox 118"/>
              <p:cNvSpPr txBox="1"/>
              <p:nvPr/>
            </p:nvSpPr>
            <p:spPr>
              <a:xfrm>
                <a:off x="-1497324" y="2112662"/>
                <a:ext cx="130736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Solar PV</a:t>
                </a:r>
              </a:p>
            </p:txBody>
          </p:sp>
          <p:pic>
            <p:nvPicPr>
              <p:cNvPr id="120" name="Picture 1"/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-1485363" y="2379362"/>
                <a:ext cx="1295400" cy="113651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75" name="Group 74"/>
          <p:cNvGrpSpPr/>
          <p:nvPr/>
        </p:nvGrpSpPr>
        <p:grpSpPr>
          <a:xfrm>
            <a:off x="6991679" y="1036130"/>
            <a:ext cx="4389120" cy="1470826"/>
            <a:chOff x="7285544" y="1281156"/>
            <a:chExt cx="4389120" cy="1470826"/>
          </a:xfrm>
        </p:grpSpPr>
        <p:grpSp>
          <p:nvGrpSpPr>
            <p:cNvPr id="109" name="Group 108"/>
            <p:cNvGrpSpPr/>
            <p:nvPr/>
          </p:nvGrpSpPr>
          <p:grpSpPr>
            <a:xfrm>
              <a:off x="7285544" y="1281156"/>
              <a:ext cx="4389120" cy="1470826"/>
              <a:chOff x="6761506" y="223503"/>
              <a:chExt cx="5852159" cy="1961100"/>
            </a:xfrm>
          </p:grpSpPr>
          <p:sp>
            <p:nvSpPr>
              <p:cNvPr id="112" name="Rounded Rectangle 111"/>
              <p:cNvSpPr/>
              <p:nvPr/>
            </p:nvSpPr>
            <p:spPr>
              <a:xfrm>
                <a:off x="6761506" y="233884"/>
                <a:ext cx="5852159" cy="1950719"/>
              </a:xfrm>
              <a:prstGeom prst="roundRect">
                <a:avLst/>
              </a:prstGeom>
              <a:solidFill>
                <a:srgbClr val="70AD47">
                  <a:lumMod val="60000"/>
                  <a:lumOff val="40000"/>
                </a:srgbClr>
              </a:solidFill>
              <a:ln w="1905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6769642" y="223503"/>
                <a:ext cx="5700559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DISPATCHABLE AND INTERUPTIBLE LOADS</a:t>
                </a: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6851920" y="806059"/>
                <a:ext cx="2213964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28585" marR="0" lvl="0" indent="-128585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Food Production </a:t>
                </a:r>
              </a:p>
              <a:p>
                <a:pPr marL="128585" marR="0" lvl="0" indent="-128585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Water Treatment </a:t>
                </a:r>
              </a:p>
              <a:p>
                <a:pPr marL="128585" marR="0" lvl="0" indent="-128585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Modular Systems</a:t>
                </a:r>
              </a:p>
            </p:txBody>
          </p:sp>
        </p:grpSp>
        <p:pic>
          <p:nvPicPr>
            <p:cNvPr id="110" name="Picture 1"/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994301" y="1625732"/>
              <a:ext cx="1543682" cy="100584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1" name="Picture 110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04015" y="1624303"/>
              <a:ext cx="914400" cy="1045027"/>
            </a:xfrm>
            <a:prstGeom prst="rect">
              <a:avLst/>
            </a:prstGeom>
            <a:effectLst>
              <a:outerShdw blurRad="292100" dist="139700" dir="2700000" algn="ctr" rotWithShape="0">
                <a:srgbClr val="000000">
                  <a:alpha val="65000"/>
                </a:srgbClr>
              </a:outerShdw>
            </a:effectLst>
          </p:spPr>
        </p:pic>
      </p:grpSp>
      <p:grpSp>
        <p:nvGrpSpPr>
          <p:cNvPr id="76" name="Group 75"/>
          <p:cNvGrpSpPr/>
          <p:nvPr/>
        </p:nvGrpSpPr>
        <p:grpSpPr>
          <a:xfrm>
            <a:off x="4504237" y="3393114"/>
            <a:ext cx="2001989" cy="1746222"/>
            <a:chOff x="2220464" y="3109153"/>
            <a:chExt cx="2448137" cy="1746222"/>
          </a:xfrm>
        </p:grpSpPr>
        <p:sp>
          <p:nvSpPr>
            <p:cNvPr id="107" name="Flowchart: Decision 106"/>
            <p:cNvSpPr/>
            <p:nvPr/>
          </p:nvSpPr>
          <p:spPr>
            <a:xfrm>
              <a:off x="2220464" y="3109153"/>
              <a:ext cx="2448137" cy="1746222"/>
            </a:xfrm>
            <a:prstGeom prst="flowChartDecision">
              <a:avLst/>
            </a:prstGeom>
            <a:solidFill>
              <a:srgbClr val="5B9BD5"/>
            </a:solidFill>
            <a:ln w="19050" cap="rnd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2556556" y="3440207"/>
              <a:ext cx="176539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OPTIMIZE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ENERGY DISTRIBUTION &amp; DISPATCH</a:t>
              </a:r>
            </a:p>
          </p:txBody>
        </p:sp>
      </p:grpSp>
      <p:cxnSp>
        <p:nvCxnSpPr>
          <p:cNvPr id="77" name="Elbow Connector 76"/>
          <p:cNvCxnSpPr>
            <a:stCxn id="83" idx="1"/>
            <a:endCxn id="107" idx="2"/>
          </p:cNvCxnSpPr>
          <p:nvPr/>
        </p:nvCxnSpPr>
        <p:spPr>
          <a:xfrm rot="10800000">
            <a:off x="5505233" y="5139337"/>
            <a:ext cx="1213837" cy="228815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headEnd type="triangle" w="med" len="lg"/>
            <a:tailEnd type="triangle" w="med" len="lg"/>
          </a:ln>
          <a:effectLst/>
        </p:spPr>
      </p:cxnSp>
      <p:cxnSp>
        <p:nvCxnSpPr>
          <p:cNvPr id="78" name="Elbow Connector 77"/>
          <p:cNvCxnSpPr>
            <a:stCxn id="125" idx="3"/>
            <a:endCxn id="107" idx="0"/>
          </p:cNvCxnSpPr>
          <p:nvPr/>
        </p:nvCxnSpPr>
        <p:spPr>
          <a:xfrm>
            <a:off x="4947275" y="2238976"/>
            <a:ext cx="557957" cy="1154138"/>
          </a:xfrm>
          <a:prstGeom prst="bent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headEnd type="none" w="med" len="lg"/>
            <a:tailEnd type="triangle" w="med" len="lg"/>
          </a:ln>
          <a:effectLst/>
        </p:spPr>
      </p:cxnSp>
      <p:cxnSp>
        <p:nvCxnSpPr>
          <p:cNvPr id="79" name="Elbow Connector 78"/>
          <p:cNvCxnSpPr>
            <a:stCxn id="107" idx="3"/>
            <a:endCxn id="112" idx="1"/>
          </p:cNvCxnSpPr>
          <p:nvPr/>
        </p:nvCxnSpPr>
        <p:spPr>
          <a:xfrm flipV="1">
            <a:off x="6506226" y="1775436"/>
            <a:ext cx="485453" cy="2490789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headEnd type="none" w="med" len="lg"/>
            <a:tailEnd type="triangle" w="med" len="lg"/>
          </a:ln>
          <a:effectLst/>
        </p:spPr>
      </p:cxnSp>
      <p:grpSp>
        <p:nvGrpSpPr>
          <p:cNvPr id="6" name="Group 5"/>
          <p:cNvGrpSpPr/>
          <p:nvPr/>
        </p:nvGrpSpPr>
        <p:grpSpPr>
          <a:xfrm>
            <a:off x="597434" y="3444122"/>
            <a:ext cx="3246120" cy="2092520"/>
            <a:chOff x="597434" y="3444122"/>
            <a:chExt cx="3246120" cy="2092520"/>
          </a:xfrm>
        </p:grpSpPr>
        <p:grpSp>
          <p:nvGrpSpPr>
            <p:cNvPr id="98" name="Group 97"/>
            <p:cNvGrpSpPr/>
            <p:nvPr/>
          </p:nvGrpSpPr>
          <p:grpSpPr>
            <a:xfrm>
              <a:off x="597434" y="3444122"/>
              <a:ext cx="3246120" cy="2092520"/>
              <a:chOff x="-875515" y="3865354"/>
              <a:chExt cx="3246120" cy="2092520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-875515" y="3866261"/>
                <a:ext cx="3246120" cy="2091613"/>
              </a:xfrm>
              <a:prstGeom prst="roundRect">
                <a:avLst/>
              </a:prstGeom>
              <a:solidFill>
                <a:srgbClr val="E7E6E6">
                  <a:lumMod val="90000"/>
                </a:srgbClr>
              </a:solidFill>
              <a:ln w="19050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-846938" y="3865354"/>
                <a:ext cx="3195588" cy="274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FIRM ENERGY SOURCES</a:t>
                </a:r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732021" y="3721842"/>
              <a:ext cx="1097280" cy="1646310"/>
              <a:chOff x="-702828" y="4093812"/>
              <a:chExt cx="1097280" cy="1227376"/>
            </a:xfrm>
          </p:grpSpPr>
          <p:sp>
            <p:nvSpPr>
              <p:cNvPr id="103" name="TextBox 102"/>
              <p:cNvSpPr txBox="1"/>
              <p:nvPr/>
            </p:nvSpPr>
            <p:spPr>
              <a:xfrm>
                <a:off x="-702828" y="4093812"/>
                <a:ext cx="109728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Diesel Electric</a:t>
                </a:r>
              </a:p>
            </p:txBody>
          </p:sp>
          <p:pic>
            <p:nvPicPr>
              <p:cNvPr id="104" name="Picture 103"/>
              <p:cNvPicPr>
                <a:picLocks noChangeAspect="1"/>
              </p:cNvPicPr>
              <p:nvPr/>
            </p:nvPicPr>
            <p:blipFill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-672045" y="4284868"/>
                <a:ext cx="1050534" cy="103632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grpSp>
          <p:nvGrpSpPr>
            <p:cNvPr id="100" name="Group 99"/>
            <p:cNvGrpSpPr/>
            <p:nvPr/>
          </p:nvGrpSpPr>
          <p:grpSpPr>
            <a:xfrm>
              <a:off x="1904072" y="3724194"/>
              <a:ext cx="1792129" cy="1643958"/>
              <a:chOff x="485186" y="4096163"/>
              <a:chExt cx="1792129" cy="1643958"/>
            </a:xfrm>
          </p:grpSpPr>
          <p:sp>
            <p:nvSpPr>
              <p:cNvPr id="101" name="TextBox 100"/>
              <p:cNvSpPr txBox="1"/>
              <p:nvPr/>
            </p:nvSpPr>
            <p:spPr>
              <a:xfrm>
                <a:off x="485186" y="4096163"/>
                <a:ext cx="179212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Hydroelectric (Dam)</a:t>
                </a:r>
              </a:p>
            </p:txBody>
          </p:sp>
          <p:pic>
            <p:nvPicPr>
              <p:cNvPr id="102" name="Picture 101"/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9058" y="4342778"/>
                <a:ext cx="1788257" cy="1397343"/>
              </a:xfrm>
              <a:prstGeom prst="rect">
                <a:avLst/>
              </a:prstGeom>
              <a:effectLst>
                <a:outerShdw blurRad="292100" dist="139700" dir="2700000" algn="ctr" rotWithShape="0">
                  <a:srgbClr val="000000">
                    <a:alpha val="65000"/>
                  </a:srgbClr>
                </a:outerShdw>
              </a:effectLst>
            </p:spPr>
          </p:pic>
        </p:grpSp>
      </p:grpSp>
      <p:cxnSp>
        <p:nvCxnSpPr>
          <p:cNvPr id="81" name="Elbow Connector 80"/>
          <p:cNvCxnSpPr>
            <a:stCxn id="105" idx="3"/>
            <a:endCxn id="107" idx="1"/>
          </p:cNvCxnSpPr>
          <p:nvPr/>
        </p:nvCxnSpPr>
        <p:spPr>
          <a:xfrm flipV="1">
            <a:off x="3843554" y="4266225"/>
            <a:ext cx="660683" cy="224611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headEnd type="none" w="med" len="lg"/>
            <a:tailEnd type="triangle" w="med" len="lg"/>
          </a:ln>
          <a:effectLst/>
        </p:spPr>
      </p:cxnSp>
      <p:grpSp>
        <p:nvGrpSpPr>
          <p:cNvPr id="82" name="Group 81"/>
          <p:cNvGrpSpPr/>
          <p:nvPr/>
        </p:nvGrpSpPr>
        <p:grpSpPr>
          <a:xfrm>
            <a:off x="6718378" y="4497062"/>
            <a:ext cx="4943430" cy="1739769"/>
            <a:chOff x="6448419" y="4778134"/>
            <a:chExt cx="4943430" cy="1739769"/>
          </a:xfrm>
        </p:grpSpPr>
        <p:sp>
          <p:nvSpPr>
            <p:cNvPr id="83" name="Rounded Rectangle 82"/>
            <p:cNvSpPr/>
            <p:nvPr/>
          </p:nvSpPr>
          <p:spPr>
            <a:xfrm>
              <a:off x="6449110" y="4780543"/>
              <a:ext cx="4942739" cy="1737360"/>
            </a:xfrm>
            <a:prstGeom prst="roundRect">
              <a:avLst/>
            </a:prstGeom>
            <a:solidFill>
              <a:srgbClr val="FFC000"/>
            </a:solidFill>
            <a:ln w="19050" cap="rnd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448419" y="4778134"/>
              <a:ext cx="4942739" cy="2743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ENERGY STORAGE SYSTEMS</a:t>
              </a: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7433308" y="5105360"/>
              <a:ext cx="1429009" cy="1252766"/>
              <a:chOff x="4877404" y="4986775"/>
              <a:chExt cx="1429009" cy="1252766"/>
            </a:xfrm>
          </p:grpSpPr>
          <p:pic>
            <p:nvPicPr>
              <p:cNvPr id="96" name="Picture 2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77405" y="5233701"/>
                <a:ext cx="1429008" cy="10058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292100" dist="139700" dir="2700000" algn="ctr" rotWithShape="0">
                  <a:srgbClr val="000000">
                    <a:alpha val="65000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7" name="TextBox 96"/>
              <p:cNvSpPr txBox="1"/>
              <p:nvPr/>
            </p:nvSpPr>
            <p:spPr>
              <a:xfrm>
                <a:off x="4877404" y="4986775"/>
                <a:ext cx="142124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Battery</a:t>
                </a: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8994802" y="5119210"/>
              <a:ext cx="990601" cy="1234440"/>
              <a:chOff x="8994802" y="5119210"/>
              <a:chExt cx="990601" cy="1234440"/>
            </a:xfrm>
          </p:grpSpPr>
          <p:pic>
            <p:nvPicPr>
              <p:cNvPr id="94" name="Picture 93"/>
              <p:cNvPicPr>
                <a:picLocks noChangeAspect="1"/>
              </p:cNvPicPr>
              <p:nvPr/>
            </p:nvPicPr>
            <p:blipFill rotWithShape="1"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994802" y="5347810"/>
                <a:ext cx="968588" cy="1005840"/>
              </a:xfrm>
              <a:prstGeom prst="rect">
                <a:avLst/>
              </a:prstGeom>
              <a:effectLst>
                <a:outerShdw blurRad="292100" dist="139700" dir="2700000" algn="ctr" rotWithShape="0">
                  <a:srgbClr val="000000">
                    <a:alpha val="65000"/>
                  </a:srgbClr>
                </a:outerShdw>
              </a:effectLst>
            </p:spPr>
          </p:pic>
          <p:sp>
            <p:nvSpPr>
              <p:cNvPr id="95" name="TextBox 94"/>
              <p:cNvSpPr txBox="1"/>
              <p:nvPr/>
            </p:nvSpPr>
            <p:spPr>
              <a:xfrm>
                <a:off x="8994802" y="5119210"/>
                <a:ext cx="99060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Flywheel</a:t>
                </a:r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10027989" y="5004910"/>
              <a:ext cx="1319176" cy="1417651"/>
              <a:chOff x="7576856" y="4886325"/>
              <a:chExt cx="1319176" cy="1417651"/>
            </a:xfrm>
          </p:grpSpPr>
          <p:pic>
            <p:nvPicPr>
              <p:cNvPr id="91" name="Picture 2"/>
              <p:cNvPicPr>
                <a:picLocks noChangeAspect="1" noChangeArrowheads="1"/>
              </p:cNvPicPr>
              <p:nvPr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5831" y="5252085"/>
                <a:ext cx="1193369" cy="1005840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  <a:effectLst>
                <a:outerShdw dist="35921" dir="2700000" algn="ctr" rotWithShape="0">
                  <a:srgbClr val="E7E6E6">
                    <a:alpha val="4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92" name="Rectangle 91"/>
              <p:cNvSpPr/>
              <p:nvPr/>
            </p:nvSpPr>
            <p:spPr>
              <a:xfrm>
                <a:off x="7576856" y="6057755"/>
                <a:ext cx="1094355" cy="246221"/>
              </a:xfrm>
              <a:prstGeom prst="rect">
                <a:avLst/>
              </a:prstGeom>
            </p:spPr>
            <p:txBody>
              <a:bodyPr wrap="square" anchor="ctr" anchorCtr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Times New Roman" panose="02020603050405020304" pitchFamily="18" charset="0"/>
                  </a:rPr>
                  <a:t>Photo Credit: </a:t>
                </a:r>
                <a:r>
                  <a:rPr kumimoji="0" lang="en-US" sz="500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Times New Roman" panose="02020603050405020304" pitchFamily="18" charset="0"/>
                  </a:rPr>
                  <a:t>Steffes</a:t>
                </a:r>
                <a:r>
                  <a:rPr kumimoji="0" lang="en-US" sz="5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Times New Roman" panose="02020603050405020304" pitchFamily="18" charset="0"/>
                  </a:rPr>
                  <a:t> Corporation</a:t>
                </a:r>
                <a:endPara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7588670" y="4886325"/>
                <a:ext cx="1307362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Electric Thermal Heaters</a:t>
                </a:r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>
              <a:off x="6561536" y="5093894"/>
              <a:ext cx="731520" cy="1255146"/>
              <a:chOff x="6561536" y="5093894"/>
              <a:chExt cx="731520" cy="1255146"/>
            </a:xfrm>
          </p:grpSpPr>
          <p:sp>
            <p:nvSpPr>
              <p:cNvPr id="89" name="TextBox 88"/>
              <p:cNvSpPr txBox="1"/>
              <p:nvPr/>
            </p:nvSpPr>
            <p:spPr>
              <a:xfrm>
                <a:off x="6561536" y="5093894"/>
                <a:ext cx="71413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Inverter</a:t>
                </a:r>
              </a:p>
            </p:txBody>
          </p:sp>
          <p:pic>
            <p:nvPicPr>
              <p:cNvPr id="90" name="Picture 89"/>
              <p:cNvPicPr preferRelativeResize="0">
                <a:picLocks/>
              </p:cNvPicPr>
              <p:nvPr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61536" y="5343200"/>
                <a:ext cx="731520" cy="1005840"/>
              </a:xfrm>
              <a:prstGeom prst="rect">
                <a:avLst/>
              </a:prstGeom>
              <a:effectLst>
                <a:outerShdw blurRad="292100" dist="139700" dir="2700000" algn="ctr" rotWithShape="0">
                  <a:srgbClr val="000000">
                    <a:alpha val="65000"/>
                  </a:srgb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3689265145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ounded Rectangle 70"/>
          <p:cNvSpPr/>
          <p:nvPr/>
        </p:nvSpPr>
        <p:spPr>
          <a:xfrm>
            <a:off x="6281896" y="1014885"/>
            <a:ext cx="5727560" cy="51548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401936" y="1014885"/>
            <a:ext cx="5727560" cy="51548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1">
            <a:extLst>
              <a:ext uri="{FF2B5EF4-FFF2-40B4-BE49-F238E27FC236}">
                <a16:creationId xmlns:a16="http://schemas.microsoft.com/office/drawing/2014/main" id="{DADB6915-26EC-4A7A-8C02-E9319E85D02A}"/>
              </a:ext>
            </a:extLst>
          </p:cNvPr>
          <p:cNvSpPr/>
          <p:nvPr/>
        </p:nvSpPr>
        <p:spPr>
          <a:xfrm>
            <a:off x="2086494" y="114661"/>
            <a:ext cx="8478981" cy="763102"/>
          </a:xfrm>
          <a:prstGeom prst="roundRect">
            <a:avLst/>
          </a:prstGeom>
          <a:solidFill>
            <a:srgbClr val="236192"/>
          </a:solidFill>
          <a:ln w="28575">
            <a:solidFill>
              <a:srgbClr val="FFCD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C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Parameters for EDMs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316" y="1182295"/>
            <a:ext cx="11025335" cy="481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28084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1">
            <a:extLst>
              <a:ext uri="{FF2B5EF4-FFF2-40B4-BE49-F238E27FC236}">
                <a16:creationId xmlns:a16="http://schemas.microsoft.com/office/drawing/2014/main" id="{DADB6915-26EC-4A7A-8C02-E9319E85D02A}"/>
              </a:ext>
            </a:extLst>
          </p:cNvPr>
          <p:cNvSpPr/>
          <p:nvPr/>
        </p:nvSpPr>
        <p:spPr>
          <a:xfrm>
            <a:off x="2086494" y="114661"/>
            <a:ext cx="8478981" cy="763102"/>
          </a:xfrm>
          <a:prstGeom prst="roundRect">
            <a:avLst/>
          </a:prstGeom>
          <a:solidFill>
            <a:srgbClr val="236192"/>
          </a:solidFill>
          <a:ln w="28575">
            <a:solidFill>
              <a:srgbClr val="FFCD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C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Example 1: Solar PV + Diesel + Battery</a:t>
            </a:r>
            <a:r>
              <a:rPr lang="en-US" dirty="0">
                <a:solidFill>
                  <a:srgbClr val="FFCD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 </a:t>
            </a:r>
            <a:r>
              <a:rPr lang="en-US" b="1" dirty="0">
                <a:solidFill>
                  <a:srgbClr val="FFC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Water Treatment (250 gal/day)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449" y="948102"/>
            <a:ext cx="8138160" cy="5307493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18249" y="4749245"/>
            <a:ext cx="254300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>
                <a:latin typeface="+mn-lt"/>
              </a:rPr>
              <a:t>Water Extracted: 208 gal/day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18248" y="5826800"/>
            <a:ext cx="254300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>
                <a:latin typeface="+mn-lt"/>
              </a:rPr>
              <a:t>Water Treated: 250 gal/day</a:t>
            </a:r>
          </a:p>
        </p:txBody>
      </p:sp>
    </p:spTree>
    <p:extLst>
      <p:ext uri="{BB962C8B-B14F-4D97-AF65-F5344CB8AC3E}">
        <p14:creationId xmlns:p14="http://schemas.microsoft.com/office/powerpoint/2010/main" val="294123778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1">
            <a:extLst>
              <a:ext uri="{FF2B5EF4-FFF2-40B4-BE49-F238E27FC236}">
                <a16:creationId xmlns:a16="http://schemas.microsoft.com/office/drawing/2014/main" id="{DADB6915-26EC-4A7A-8C02-E9319E85D02A}"/>
              </a:ext>
            </a:extLst>
          </p:cNvPr>
          <p:cNvSpPr/>
          <p:nvPr/>
        </p:nvSpPr>
        <p:spPr>
          <a:xfrm>
            <a:off x="2086494" y="114661"/>
            <a:ext cx="8478981" cy="763102"/>
          </a:xfrm>
          <a:prstGeom prst="roundRect">
            <a:avLst/>
          </a:prstGeom>
          <a:solidFill>
            <a:srgbClr val="236192"/>
          </a:solidFill>
          <a:ln w="28575">
            <a:solidFill>
              <a:srgbClr val="FFCD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C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Example 1: Solar PV + Diesel + Battery</a:t>
            </a:r>
            <a:r>
              <a:rPr lang="en-US" dirty="0">
                <a:solidFill>
                  <a:srgbClr val="FFCD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 </a:t>
            </a:r>
            <a:r>
              <a:rPr lang="en-US" b="1" dirty="0">
                <a:solidFill>
                  <a:srgbClr val="FFC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Water Treatment (500 gal/day)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219" y="966434"/>
            <a:ext cx="8110728" cy="5304157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18249" y="4749245"/>
            <a:ext cx="254300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>
                <a:latin typeface="+mn-lt"/>
              </a:rPr>
              <a:t>Water Extracted: 475 gal/day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18248" y="5826800"/>
            <a:ext cx="254300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>
                <a:latin typeface="+mn-lt"/>
              </a:rPr>
              <a:t>Water Treated: 500 gal/day</a:t>
            </a:r>
          </a:p>
        </p:txBody>
      </p:sp>
    </p:spTree>
    <p:extLst>
      <p:ext uri="{BB962C8B-B14F-4D97-AF65-F5344CB8AC3E}">
        <p14:creationId xmlns:p14="http://schemas.microsoft.com/office/powerpoint/2010/main" val="317813870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1">
            <a:extLst>
              <a:ext uri="{FF2B5EF4-FFF2-40B4-BE49-F238E27FC236}">
                <a16:creationId xmlns:a16="http://schemas.microsoft.com/office/drawing/2014/main" id="{DADB6915-26EC-4A7A-8C02-E9319E85D02A}"/>
              </a:ext>
            </a:extLst>
          </p:cNvPr>
          <p:cNvSpPr/>
          <p:nvPr/>
        </p:nvSpPr>
        <p:spPr>
          <a:xfrm>
            <a:off x="2086494" y="114661"/>
            <a:ext cx="8478981" cy="763102"/>
          </a:xfrm>
          <a:prstGeom prst="roundRect">
            <a:avLst/>
          </a:prstGeom>
          <a:solidFill>
            <a:srgbClr val="236192"/>
          </a:solidFill>
          <a:ln w="28575">
            <a:solidFill>
              <a:srgbClr val="FFCD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CD00"/>
                </a:solidFill>
                <a:cs typeface="Geneva"/>
              </a:rPr>
              <a:t>Example 2: Wind + Diesel </a:t>
            </a:r>
            <a:r>
              <a:rPr lang="en-US" dirty="0">
                <a:solidFill>
                  <a:srgbClr val="FFCD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 </a:t>
            </a:r>
            <a:r>
              <a:rPr lang="en-US" b="1" dirty="0">
                <a:solidFill>
                  <a:srgbClr val="FFCD00"/>
                </a:solidFill>
                <a:cs typeface="Arial" panose="020B0604020202020204" pitchFamily="34" charset="0"/>
                <a:sym typeface="Symbol" panose="05050102010706020507" pitchFamily="18" charset="2"/>
              </a:rPr>
              <a:t>M</a:t>
            </a:r>
            <a:r>
              <a:rPr lang="en-US" b="1" dirty="0">
                <a:solidFill>
                  <a:srgbClr val="FFCD00"/>
                </a:solidFill>
                <a:cs typeface="Geneva"/>
              </a:rPr>
              <a:t>odular Loads (Water Reuse + </a:t>
            </a:r>
            <a:r>
              <a:rPr lang="en-US" b="1" dirty="0" err="1">
                <a:solidFill>
                  <a:srgbClr val="FFCD00"/>
                </a:solidFill>
                <a:cs typeface="Geneva"/>
              </a:rPr>
              <a:t>CropBox</a:t>
            </a:r>
            <a:r>
              <a:rPr lang="en-US" b="1" dirty="0">
                <a:solidFill>
                  <a:srgbClr val="FFCD00"/>
                </a:solidFill>
                <a:cs typeface="Geneva"/>
              </a:rPr>
              <a:t>)</a:t>
            </a:r>
            <a:endParaRPr lang="en-US" b="1" dirty="0">
              <a:solidFill>
                <a:srgbClr val="FFCD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7" r="4583" b="24400"/>
          <a:stretch/>
        </p:blipFill>
        <p:spPr>
          <a:xfrm>
            <a:off x="585863" y="1337676"/>
            <a:ext cx="10972800" cy="462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1054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1">
            <a:extLst>
              <a:ext uri="{FF2B5EF4-FFF2-40B4-BE49-F238E27FC236}">
                <a16:creationId xmlns:a16="http://schemas.microsoft.com/office/drawing/2014/main" id="{DADB6915-26EC-4A7A-8C02-E9319E85D02A}"/>
              </a:ext>
            </a:extLst>
          </p:cNvPr>
          <p:cNvSpPr/>
          <p:nvPr/>
        </p:nvSpPr>
        <p:spPr>
          <a:xfrm>
            <a:off x="2086494" y="114661"/>
            <a:ext cx="8478981" cy="763102"/>
          </a:xfrm>
          <a:prstGeom prst="roundRect">
            <a:avLst/>
          </a:prstGeom>
          <a:solidFill>
            <a:srgbClr val="236192"/>
          </a:solidFill>
          <a:ln w="28575">
            <a:solidFill>
              <a:srgbClr val="FFCD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CD00"/>
                </a:solidFill>
                <a:cs typeface="Geneva"/>
              </a:rPr>
              <a:t>Example 2: Wind + Diesel </a:t>
            </a:r>
            <a:r>
              <a:rPr lang="en-US" dirty="0">
                <a:solidFill>
                  <a:srgbClr val="FFCD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 </a:t>
            </a:r>
            <a:r>
              <a:rPr lang="en-US" b="1" dirty="0">
                <a:solidFill>
                  <a:srgbClr val="FFCD00"/>
                </a:solidFill>
                <a:cs typeface="Arial" panose="020B0604020202020204" pitchFamily="34" charset="0"/>
                <a:sym typeface="Symbol" panose="05050102010706020507" pitchFamily="18" charset="2"/>
              </a:rPr>
              <a:t>M</a:t>
            </a:r>
            <a:r>
              <a:rPr lang="en-US" b="1" dirty="0">
                <a:solidFill>
                  <a:srgbClr val="FFCD00"/>
                </a:solidFill>
                <a:cs typeface="Geneva"/>
              </a:rPr>
              <a:t>odular Loads (Water Reuse + </a:t>
            </a:r>
            <a:r>
              <a:rPr lang="en-US" b="1" dirty="0" err="1">
                <a:solidFill>
                  <a:srgbClr val="FFCD00"/>
                </a:solidFill>
                <a:cs typeface="Geneva"/>
              </a:rPr>
              <a:t>CropBox</a:t>
            </a:r>
            <a:r>
              <a:rPr lang="en-US" b="1" dirty="0">
                <a:solidFill>
                  <a:srgbClr val="FFCD00"/>
                </a:solidFill>
                <a:cs typeface="Geneva"/>
              </a:rPr>
              <a:t>)</a:t>
            </a:r>
            <a:endParaRPr lang="en-US" b="1" dirty="0">
              <a:solidFill>
                <a:srgbClr val="FFCD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077" y="1121766"/>
            <a:ext cx="5303520" cy="24280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6355" y="3658088"/>
            <a:ext cx="5303520" cy="24280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r="416" b="853"/>
          <a:stretch/>
        </p:blipFill>
        <p:spPr>
          <a:xfrm>
            <a:off x="542077" y="3658087"/>
            <a:ext cx="5303520" cy="24173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6355" y="1121766"/>
            <a:ext cx="5303520" cy="242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02315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1">
            <a:extLst>
              <a:ext uri="{FF2B5EF4-FFF2-40B4-BE49-F238E27FC236}">
                <a16:creationId xmlns:a16="http://schemas.microsoft.com/office/drawing/2014/main" id="{DADB6915-26EC-4A7A-8C02-E9319E85D02A}"/>
              </a:ext>
            </a:extLst>
          </p:cNvPr>
          <p:cNvSpPr/>
          <p:nvPr/>
        </p:nvSpPr>
        <p:spPr>
          <a:xfrm>
            <a:off x="2086494" y="114661"/>
            <a:ext cx="8478981" cy="763102"/>
          </a:xfrm>
          <a:prstGeom prst="roundRect">
            <a:avLst/>
          </a:prstGeom>
          <a:solidFill>
            <a:srgbClr val="236192"/>
          </a:solidFill>
          <a:ln w="28575">
            <a:solidFill>
              <a:srgbClr val="FFCD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CD00"/>
                </a:solidFill>
                <a:cs typeface="Geneva"/>
              </a:rPr>
              <a:t>Example 3: Passive Solar + Diesel </a:t>
            </a:r>
            <a:r>
              <a:rPr lang="en-US" dirty="0">
                <a:solidFill>
                  <a:srgbClr val="FFCD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 </a:t>
            </a:r>
            <a:r>
              <a:rPr lang="en-US" b="1" dirty="0">
                <a:solidFill>
                  <a:srgbClr val="FFCD00"/>
                </a:solidFill>
                <a:cs typeface="Arial" panose="020B0604020202020204" pitchFamily="34" charset="0"/>
                <a:sym typeface="Symbol" panose="05050102010706020507" pitchFamily="18" charset="2"/>
              </a:rPr>
              <a:t>Greenhouse</a:t>
            </a:r>
            <a:endParaRPr lang="en-US" b="1" dirty="0">
              <a:solidFill>
                <a:srgbClr val="FFCD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92" t="148" r="20841" b="19222"/>
          <a:stretch/>
        </p:blipFill>
        <p:spPr>
          <a:xfrm>
            <a:off x="84839" y="990887"/>
            <a:ext cx="6947555" cy="51365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8101" b="18041"/>
          <a:stretch/>
        </p:blipFill>
        <p:spPr>
          <a:xfrm>
            <a:off x="6423690" y="1464393"/>
            <a:ext cx="5768310" cy="394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82233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1">
            <a:extLst>
              <a:ext uri="{FF2B5EF4-FFF2-40B4-BE49-F238E27FC236}">
                <a16:creationId xmlns:a16="http://schemas.microsoft.com/office/drawing/2014/main" id="{DADB6915-26EC-4A7A-8C02-E9319E85D02A}"/>
              </a:ext>
            </a:extLst>
          </p:cNvPr>
          <p:cNvSpPr/>
          <p:nvPr/>
        </p:nvSpPr>
        <p:spPr>
          <a:xfrm>
            <a:off x="2086494" y="114661"/>
            <a:ext cx="8478981" cy="763102"/>
          </a:xfrm>
          <a:prstGeom prst="roundRect">
            <a:avLst/>
          </a:prstGeom>
          <a:solidFill>
            <a:srgbClr val="236192"/>
          </a:solidFill>
          <a:ln w="28575">
            <a:solidFill>
              <a:srgbClr val="FFCD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C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OUTLINE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7086599" y="1222001"/>
            <a:ext cx="4762893" cy="4795023"/>
          </a:xfrm>
          <a:prstGeom prst="rect">
            <a:avLst/>
          </a:prstGeom>
        </p:spPr>
        <p:txBody>
          <a:bodyPr>
            <a:normAutofit/>
          </a:bodyPr>
          <a:lstStyle>
            <a:lvl1pPr marL="342831" indent="-342831" algn="l" defTabSz="457108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236192"/>
                </a:solidFill>
                <a:latin typeface="+mn-lt"/>
                <a:ea typeface="+mn-ea"/>
                <a:cs typeface="+mn-cs"/>
              </a:defRPr>
            </a:lvl1pPr>
            <a:lvl2pPr marL="742800" indent="-285692" algn="l" defTabSz="457108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236192"/>
                </a:solidFill>
                <a:latin typeface="+mn-lt"/>
                <a:ea typeface="+mn-ea"/>
                <a:cs typeface="+mn-cs"/>
              </a:defRPr>
            </a:lvl2pPr>
            <a:lvl3pPr marL="1142769" indent="-228554" algn="l" defTabSz="457108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236192"/>
                </a:solidFill>
                <a:latin typeface="+mn-lt"/>
                <a:ea typeface="+mn-ea"/>
                <a:cs typeface="+mn-cs"/>
              </a:defRPr>
            </a:lvl3pPr>
            <a:lvl4pPr marL="1599878" indent="-228554" algn="l" defTabSz="457108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236192"/>
                </a:solidFill>
                <a:latin typeface="+mn-lt"/>
                <a:ea typeface="+mn-ea"/>
                <a:cs typeface="+mn-cs"/>
              </a:defRPr>
            </a:lvl4pPr>
            <a:lvl5pPr marL="2056984" indent="-228554" algn="l" defTabSz="457108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236192"/>
                </a:solidFill>
                <a:latin typeface="+mn-lt"/>
                <a:ea typeface="+mn-ea"/>
                <a:cs typeface="+mn-cs"/>
              </a:defRPr>
            </a:lvl5pPr>
            <a:lvl6pPr marL="2514092" indent="-228554" algn="l" defTabSz="45710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00" indent="-228554" algn="l" defTabSz="45710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08" indent="-228554" algn="l" defTabSz="45710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15" indent="-228554" algn="l" defTabSz="45710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2400" dirty="0" err="1">
                <a:cs typeface="Arial" panose="020B0604020202020204" pitchFamily="34" charset="0"/>
              </a:rPr>
              <a:t>MicroFEWs</a:t>
            </a:r>
            <a:r>
              <a:rPr lang="en-US" sz="2400" dirty="0">
                <a:cs typeface="Arial" panose="020B0604020202020204" pitchFamily="34" charset="0"/>
              </a:rPr>
              <a:t> Project Description</a:t>
            </a:r>
          </a:p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2400" dirty="0">
                <a:cs typeface="Arial" panose="020B0604020202020204" pitchFamily="34" charset="0"/>
              </a:rPr>
              <a:t>Research Questions</a:t>
            </a:r>
          </a:p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2400" dirty="0">
                <a:cs typeface="Arial" panose="020B0604020202020204" pitchFamily="34" charset="0"/>
              </a:rPr>
              <a:t>Alaska’s Remote Islanded </a:t>
            </a:r>
            <a:r>
              <a:rPr lang="en-US" sz="2400" dirty="0" err="1">
                <a:cs typeface="Arial" panose="020B0604020202020204" pitchFamily="34" charset="0"/>
              </a:rPr>
              <a:t>Microgrids</a:t>
            </a:r>
            <a:endParaRPr lang="en-US" sz="2400" dirty="0"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2400" dirty="0">
                <a:cs typeface="Arial" panose="020B0604020202020204" pitchFamily="34" charset="0"/>
              </a:rPr>
              <a:t>Stakeholder Community Energy Systems</a:t>
            </a:r>
          </a:p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2400" dirty="0">
                <a:cs typeface="Arial" panose="020B0604020202020204" pitchFamily="34" charset="0"/>
              </a:rPr>
              <a:t>Energy Distribution Model/ Simulation</a:t>
            </a:r>
          </a:p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2400" dirty="0">
                <a:cs typeface="Arial" panose="020B0604020202020204" pitchFamily="34" charset="0"/>
              </a:rPr>
              <a:t>Lab Testing and Validation</a:t>
            </a:r>
          </a:p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2400" dirty="0">
                <a:cs typeface="Arial" panose="020B0604020202020204" pitchFamily="34" charset="0"/>
              </a:rPr>
              <a:t>Status and Path Forward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635" y="1222001"/>
            <a:ext cx="6035040" cy="479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22416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1">
            <a:extLst>
              <a:ext uri="{FF2B5EF4-FFF2-40B4-BE49-F238E27FC236}">
                <a16:creationId xmlns:a16="http://schemas.microsoft.com/office/drawing/2014/main" id="{DADB6915-26EC-4A7A-8C02-E9319E85D02A}"/>
              </a:ext>
            </a:extLst>
          </p:cNvPr>
          <p:cNvSpPr/>
          <p:nvPr/>
        </p:nvSpPr>
        <p:spPr>
          <a:xfrm>
            <a:off x="2086494" y="114661"/>
            <a:ext cx="8478981" cy="763102"/>
          </a:xfrm>
          <a:prstGeom prst="roundRect">
            <a:avLst/>
          </a:prstGeom>
          <a:solidFill>
            <a:srgbClr val="236192"/>
          </a:solidFill>
          <a:ln w="28575">
            <a:solidFill>
              <a:srgbClr val="FFCD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CD00"/>
                </a:solidFill>
                <a:cs typeface="Geneva"/>
              </a:rPr>
              <a:t>Laboratory Testing and Validation of EDMs</a:t>
            </a:r>
            <a:endParaRPr lang="en-US" b="1" dirty="0">
              <a:solidFill>
                <a:srgbClr val="FFCD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930356" y="4087442"/>
            <a:ext cx="4217324" cy="17631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pSp>
        <p:nvGrpSpPr>
          <p:cNvPr id="6" name="Group 5"/>
          <p:cNvGrpSpPr/>
          <p:nvPr/>
        </p:nvGrpSpPr>
        <p:grpSpPr>
          <a:xfrm>
            <a:off x="6532433" y="1338949"/>
            <a:ext cx="4972979" cy="2529075"/>
            <a:chOff x="353040" y="4174906"/>
            <a:chExt cx="4691957" cy="3254397"/>
          </a:xfrm>
        </p:grpSpPr>
        <p:sp>
          <p:nvSpPr>
            <p:cNvPr id="7" name="Content Placeholder 2"/>
            <p:cNvSpPr txBox="1">
              <a:spLocks/>
            </p:cNvSpPr>
            <p:nvPr/>
          </p:nvSpPr>
          <p:spPr>
            <a:xfrm>
              <a:off x="390960" y="4623024"/>
              <a:ext cx="4654037" cy="2806279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1775" indent="-231775">
                <a:spcAft>
                  <a:spcPts val="400"/>
                </a:spcAft>
                <a:buSzPct val="100000"/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236192"/>
                  </a:solidFill>
                  <a:cs typeface="Arial" panose="020B0604020202020204" pitchFamily="34" charset="0"/>
                </a:rPr>
                <a:t>320 kW Cat C-15 diesel, w/ Woodward </a:t>
              </a:r>
              <a:r>
                <a:rPr lang="en-US" sz="1400" dirty="0" err="1">
                  <a:solidFill>
                    <a:srgbClr val="236192"/>
                  </a:solidFill>
                  <a:cs typeface="Arial" panose="020B0604020202020204" pitchFamily="34" charset="0"/>
                </a:rPr>
                <a:t>EasyGen</a:t>
              </a:r>
              <a:r>
                <a:rPr lang="en-US" sz="1400" dirty="0">
                  <a:solidFill>
                    <a:srgbClr val="236192"/>
                  </a:solidFill>
                  <a:cs typeface="Arial" panose="020B0604020202020204" pitchFamily="34" charset="0"/>
                </a:rPr>
                <a:t> 3200</a:t>
              </a:r>
            </a:p>
            <a:p>
              <a:pPr marL="231775" indent="-231775">
                <a:spcAft>
                  <a:spcPts val="400"/>
                </a:spcAft>
                <a:buSzPct val="100000"/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236192"/>
                  </a:solidFill>
                  <a:cs typeface="Arial" panose="020B0604020202020204" pitchFamily="34" charset="0"/>
                </a:rPr>
                <a:t>100 kW Wind Turbine Simulator (induction)</a:t>
              </a:r>
            </a:p>
            <a:p>
              <a:pPr marL="231775" indent="-231775">
                <a:spcAft>
                  <a:spcPts val="400"/>
                </a:spcAft>
                <a:buSzPct val="100000"/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236192"/>
                  </a:solidFill>
                  <a:cs typeface="Arial" panose="020B0604020202020204" pitchFamily="34" charset="0"/>
                </a:rPr>
                <a:t>100 kW Solar PV Simulator w/ 25 kW </a:t>
              </a:r>
              <a:r>
                <a:rPr lang="en-US" sz="1400" dirty="0" err="1">
                  <a:solidFill>
                    <a:srgbClr val="236192"/>
                  </a:solidFill>
                  <a:cs typeface="Arial" panose="020B0604020202020204" pitchFamily="34" charset="0"/>
                </a:rPr>
                <a:t>Fronius</a:t>
              </a:r>
              <a:r>
                <a:rPr lang="en-US" sz="1400" dirty="0">
                  <a:solidFill>
                    <a:srgbClr val="236192"/>
                  </a:solidFill>
                  <a:cs typeface="Arial" panose="020B0604020202020204" pitchFamily="34" charset="0"/>
                </a:rPr>
                <a:t> Inverter</a:t>
              </a:r>
            </a:p>
            <a:p>
              <a:pPr marL="231775" indent="-231775">
                <a:spcAft>
                  <a:spcPts val="400"/>
                </a:spcAft>
                <a:buSzPct val="100000"/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236192"/>
                  </a:solidFill>
                  <a:cs typeface="Arial" panose="020B0604020202020204" pitchFamily="34" charset="0"/>
                </a:rPr>
                <a:t>313 kW ABB PCS100 Inverter</a:t>
              </a:r>
            </a:p>
            <a:p>
              <a:pPr marL="231775" indent="-231775">
                <a:spcAft>
                  <a:spcPts val="400"/>
                </a:spcAft>
                <a:buSzPct val="100000"/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236192"/>
                  </a:solidFill>
                  <a:cs typeface="Arial" panose="020B0604020202020204" pitchFamily="34" charset="0"/>
                </a:rPr>
                <a:t>540 VDC/1000 Ah </a:t>
              </a:r>
              <a:r>
                <a:rPr lang="en-US" sz="1400" dirty="0" err="1">
                  <a:solidFill>
                    <a:srgbClr val="236192"/>
                  </a:solidFill>
                  <a:cs typeface="Arial" panose="020B0604020202020204" pitchFamily="34" charset="0"/>
                </a:rPr>
                <a:t>Absolyte</a:t>
              </a:r>
              <a:r>
                <a:rPr lang="en-US" sz="1400" dirty="0">
                  <a:solidFill>
                    <a:srgbClr val="236192"/>
                  </a:solidFill>
                  <a:cs typeface="Arial" panose="020B0604020202020204" pitchFamily="34" charset="0"/>
                </a:rPr>
                <a:t> VRLA Battery</a:t>
              </a:r>
            </a:p>
            <a:p>
              <a:pPr marL="231775" indent="-231775">
                <a:spcAft>
                  <a:spcPts val="400"/>
                </a:spcAft>
                <a:buSzPct val="100000"/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236192"/>
                  </a:solidFill>
                  <a:cs typeface="Arial" panose="020B0604020202020204" pitchFamily="34" charset="0"/>
                </a:rPr>
                <a:t>Two 250 kW, 200 </a:t>
              </a:r>
              <a:r>
                <a:rPr lang="en-US" sz="1400" dirty="0" err="1">
                  <a:solidFill>
                    <a:srgbClr val="236192"/>
                  </a:solidFill>
                  <a:cs typeface="Arial" panose="020B0604020202020204" pitchFamily="34" charset="0"/>
                </a:rPr>
                <a:t>kVar</a:t>
              </a:r>
              <a:r>
                <a:rPr lang="en-US" sz="1400" dirty="0">
                  <a:solidFill>
                    <a:srgbClr val="236192"/>
                  </a:solidFill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236192"/>
                  </a:solidFill>
                  <a:cs typeface="Arial" panose="020B0604020202020204" pitchFamily="34" charset="0"/>
                </a:rPr>
                <a:t>LoadTech</a:t>
              </a:r>
              <a:r>
                <a:rPr lang="en-US" sz="1400" dirty="0">
                  <a:solidFill>
                    <a:srgbClr val="236192"/>
                  </a:solidFill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rgbClr val="236192"/>
                  </a:solidFill>
                  <a:cs typeface="Arial" panose="020B0604020202020204" pitchFamily="34" charset="0"/>
                </a:rPr>
                <a:t>Loadbanks</a:t>
              </a:r>
              <a:endParaRPr lang="en-US" sz="1400" dirty="0">
                <a:solidFill>
                  <a:srgbClr val="236192"/>
                </a:solidFill>
                <a:cs typeface="Arial" panose="020B0604020202020204" pitchFamily="34" charset="0"/>
              </a:endParaRPr>
            </a:p>
            <a:p>
              <a:pPr marL="231775" indent="-231775">
                <a:spcAft>
                  <a:spcPts val="400"/>
                </a:spcAft>
                <a:buSzPct val="100000"/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236192"/>
                  </a:solidFill>
                  <a:cs typeface="Arial" panose="020B0604020202020204" pitchFamily="34" charset="0"/>
                </a:rPr>
                <a:t>1000+ channel custom data collection</a:t>
              </a:r>
            </a:p>
          </p:txBody>
        </p:sp>
        <p:sp>
          <p:nvSpPr>
            <p:cNvPr id="8" name="Text Box 3"/>
            <p:cNvSpPr txBox="1">
              <a:spLocks noChangeArrowheads="1"/>
            </p:cNvSpPr>
            <p:nvPr/>
          </p:nvSpPr>
          <p:spPr bwMode="auto">
            <a:xfrm>
              <a:off x="353040" y="4174906"/>
              <a:ext cx="4169356" cy="4356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514350" indent="-514350" eaLnBrk="0" hangingPunct="0"/>
              <a:r>
                <a:rPr lang="en-GB" sz="1600" u="sng" dirty="0">
                  <a:solidFill>
                    <a:srgbClr val="236192"/>
                  </a:solidFill>
                  <a:ea typeface="ＭＳ Ｐゴシック" pitchFamily="34" charset="-128"/>
                  <a:cs typeface="Arial" charset="0"/>
                </a:rPr>
                <a:t>Power System Integration Laboratory</a:t>
              </a:r>
              <a:r>
                <a:rPr lang="en-GB" sz="1600" dirty="0">
                  <a:solidFill>
                    <a:srgbClr val="236192"/>
                  </a:solidFill>
                  <a:ea typeface="ＭＳ Ｐゴシック" pitchFamily="34" charset="-128"/>
                  <a:cs typeface="Arial" charset="0"/>
                </a:rPr>
                <a:t>:</a:t>
              </a:r>
              <a:endParaRPr lang="en-GB" sz="1600" dirty="0">
                <a:solidFill>
                  <a:srgbClr val="23619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67159" y="2673892"/>
            <a:ext cx="4956614" cy="3311722"/>
            <a:chOff x="867159" y="2726510"/>
            <a:chExt cx="4956614" cy="3311722"/>
          </a:xfrm>
        </p:grpSpPr>
        <p:pic>
          <p:nvPicPr>
            <p:cNvPr id="3" name="Picture 2" descr="LabOverview.jp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7159" y="2726510"/>
              <a:ext cx="4937760" cy="329286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Picture 2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7853" y="5585768"/>
              <a:ext cx="1645920" cy="4524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Content Placeholder 2"/>
          <p:cNvSpPr txBox="1">
            <a:spLocks/>
          </p:cNvSpPr>
          <p:nvPr/>
        </p:nvSpPr>
        <p:spPr>
          <a:xfrm>
            <a:off x="864154" y="1367059"/>
            <a:ext cx="5348110" cy="114989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indent="-231775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36192"/>
                </a:solidFill>
                <a:cs typeface="Arial" panose="020B0604020202020204" pitchFamily="34" charset="0"/>
              </a:rPr>
              <a:t>Bench Testing: Water Treatment</a:t>
            </a:r>
          </a:p>
          <a:p>
            <a:pPr marL="231775" indent="-231775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36192"/>
                </a:solidFill>
                <a:cs typeface="Arial" panose="020B0604020202020204" pitchFamily="34" charset="0"/>
              </a:rPr>
              <a:t>Modular Loads: Water Reuse, </a:t>
            </a:r>
            <a:r>
              <a:rPr lang="en-US" sz="1600" dirty="0" err="1">
                <a:solidFill>
                  <a:srgbClr val="236192"/>
                </a:solidFill>
                <a:cs typeface="Arial" panose="020B0604020202020204" pitchFamily="34" charset="0"/>
              </a:rPr>
              <a:t>CropBox</a:t>
            </a:r>
            <a:r>
              <a:rPr lang="en-US" sz="1600" dirty="0">
                <a:solidFill>
                  <a:srgbClr val="236192"/>
                </a:solidFill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rgbClr val="236192"/>
                </a:solidFill>
                <a:cs typeface="Arial" panose="020B0604020202020204" pitchFamily="34" charset="0"/>
              </a:rPr>
              <a:t>Lifewater</a:t>
            </a:r>
            <a:endParaRPr lang="en-US" sz="1600" dirty="0">
              <a:solidFill>
                <a:srgbClr val="236192"/>
              </a:solidFill>
              <a:cs typeface="Arial" panose="020B0604020202020204" pitchFamily="34" charset="0"/>
            </a:endParaRPr>
          </a:p>
          <a:p>
            <a:pPr marL="231775" indent="-231775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36192"/>
                </a:solidFill>
                <a:cs typeface="Arial" panose="020B0604020202020204" pitchFamily="34" charset="0"/>
              </a:rPr>
              <a:t>Power Systems Integration Laboratory: FEW Scenarios</a:t>
            </a:r>
          </a:p>
        </p:txBody>
      </p:sp>
    </p:spTree>
    <p:extLst>
      <p:ext uri="{BB962C8B-B14F-4D97-AF65-F5344CB8AC3E}">
        <p14:creationId xmlns:p14="http://schemas.microsoft.com/office/powerpoint/2010/main" val="155992004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1">
            <a:extLst>
              <a:ext uri="{FF2B5EF4-FFF2-40B4-BE49-F238E27FC236}">
                <a16:creationId xmlns:a16="http://schemas.microsoft.com/office/drawing/2014/main" id="{DADB6915-26EC-4A7A-8C02-E9319E85D02A}"/>
              </a:ext>
            </a:extLst>
          </p:cNvPr>
          <p:cNvSpPr/>
          <p:nvPr/>
        </p:nvSpPr>
        <p:spPr>
          <a:xfrm>
            <a:off x="2086494" y="114661"/>
            <a:ext cx="8478981" cy="763102"/>
          </a:xfrm>
          <a:prstGeom prst="roundRect">
            <a:avLst/>
          </a:prstGeom>
          <a:solidFill>
            <a:srgbClr val="236192"/>
          </a:solidFill>
          <a:ln w="28575">
            <a:solidFill>
              <a:srgbClr val="FFCD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C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Status and Path Forward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435043" y="1284093"/>
            <a:ext cx="9781881" cy="496587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831" indent="-342831" algn="l" defTabSz="457108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236192"/>
                </a:solidFill>
                <a:latin typeface="+mn-lt"/>
                <a:ea typeface="+mn-ea"/>
                <a:cs typeface="+mn-cs"/>
              </a:defRPr>
            </a:lvl1pPr>
            <a:lvl2pPr marL="742800" indent="-285692" algn="l" defTabSz="457108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236192"/>
                </a:solidFill>
                <a:latin typeface="+mn-lt"/>
                <a:ea typeface="+mn-ea"/>
                <a:cs typeface="+mn-cs"/>
              </a:defRPr>
            </a:lvl2pPr>
            <a:lvl3pPr marL="1142769" indent="-228554" algn="l" defTabSz="457108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236192"/>
                </a:solidFill>
                <a:latin typeface="+mn-lt"/>
                <a:ea typeface="+mn-ea"/>
                <a:cs typeface="+mn-cs"/>
              </a:defRPr>
            </a:lvl3pPr>
            <a:lvl4pPr marL="1599878" indent="-228554" algn="l" defTabSz="457108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236192"/>
                </a:solidFill>
                <a:latin typeface="+mn-lt"/>
                <a:ea typeface="+mn-ea"/>
                <a:cs typeface="+mn-cs"/>
              </a:defRPr>
            </a:lvl4pPr>
            <a:lvl5pPr marL="2056984" indent="-228554" algn="l" defTabSz="457108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236192"/>
                </a:solidFill>
                <a:latin typeface="+mn-lt"/>
                <a:ea typeface="+mn-ea"/>
                <a:cs typeface="+mn-cs"/>
              </a:defRPr>
            </a:lvl5pPr>
            <a:lvl6pPr marL="2514092" indent="-228554" algn="l" defTabSz="45710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00" indent="-228554" algn="l" defTabSz="45710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08" indent="-228554" algn="l" defTabSz="45710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15" indent="-228554" algn="l" defTabSz="457108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3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Communities (Remote Islanded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Microgrids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>
              <a:spcAft>
                <a:spcPts val="3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Stakeholder meeting and community visits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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Aft>
                <a:spcPts val="3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Document energy systems and FEW infrastructure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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Aft>
                <a:spcPts val="3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Collect data (in progress: full year)</a:t>
            </a:r>
          </a:p>
          <a:p>
            <a:pPr>
              <a:spcAft>
                <a:spcPts val="3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Energy Distribution Models and Lab Testing</a:t>
            </a:r>
          </a:p>
          <a:p>
            <a:pPr lvl="1">
              <a:spcAft>
                <a:spcPts val="3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Renewable Generation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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Dispatchable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FEW Demand</a:t>
            </a:r>
          </a:p>
          <a:p>
            <a:pPr lvl="1">
              <a:spcAft>
                <a:spcPts val="3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Optimize FEW connections </a:t>
            </a:r>
          </a:p>
          <a:p>
            <a:pPr lvl="1">
              <a:spcAft>
                <a:spcPts val="3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Test FEW components, modular systems, and scenarios</a:t>
            </a:r>
          </a:p>
          <a:p>
            <a:pPr>
              <a:spcAft>
                <a:spcPts val="3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 FEW Infrastructure Planning Tool</a:t>
            </a:r>
          </a:p>
          <a:p>
            <a:pPr>
              <a:spcAft>
                <a:spcPts val="3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Integrate EDMs with FEW Infrastructure Planning Tool </a:t>
            </a:r>
          </a:p>
        </p:txBody>
      </p:sp>
    </p:spTree>
    <p:extLst>
      <p:ext uri="{BB962C8B-B14F-4D97-AF65-F5344CB8AC3E}">
        <p14:creationId xmlns:p14="http://schemas.microsoft.com/office/powerpoint/2010/main" val="755329114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828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3998" y="3443497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C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  <a:endParaRPr lang="en-US" sz="3200" b="1" dirty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847653" y="4112558"/>
            <a:ext cx="3999612" cy="1981200"/>
            <a:chOff x="152401" y="1562100"/>
            <a:chExt cx="3999612" cy="1981200"/>
          </a:xfrm>
        </p:grpSpPr>
        <p:grpSp>
          <p:nvGrpSpPr>
            <p:cNvPr id="7" name="Group 6"/>
            <p:cNvGrpSpPr/>
            <p:nvPr/>
          </p:nvGrpSpPr>
          <p:grpSpPr>
            <a:xfrm>
              <a:off x="180442" y="1562100"/>
              <a:ext cx="3971571" cy="1907407"/>
              <a:chOff x="457031" y="1770784"/>
              <a:chExt cx="3971571" cy="1907407"/>
            </a:xfrm>
          </p:grpSpPr>
          <p:sp>
            <p:nvSpPr>
              <p:cNvPr id="9" name="Text Box 3"/>
              <p:cNvSpPr txBox="1">
                <a:spLocks noChangeArrowheads="1"/>
              </p:cNvSpPr>
              <p:nvPr/>
            </p:nvSpPr>
            <p:spPr bwMode="auto">
              <a:xfrm>
                <a:off x="1748060" y="2108531"/>
                <a:ext cx="2680542" cy="1569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 dirty="0">
                    <a:solidFill>
                      <a:srgbClr val="FFCD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Richard W. Wies, PhD, PE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 dirty="0">
                    <a:solidFill>
                      <a:srgbClr val="FFCD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Professor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 dirty="0">
                    <a:solidFill>
                      <a:srgbClr val="FFCD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Electrical and Computer Engineering</a:t>
                </a:r>
              </a:p>
              <a:p>
                <a:pPr eaLnBrk="1" hangingPunct="1">
                  <a:spcBef>
                    <a:spcPct val="0"/>
                  </a:spcBef>
                  <a:buNone/>
                </a:pPr>
                <a:r>
                  <a:rPr lang="en-US" sz="1200" dirty="0">
                    <a:solidFill>
                      <a:srgbClr val="FFCD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College of Engineering and Mines</a:t>
                </a:r>
              </a:p>
              <a:p>
                <a:pPr eaLnBrk="1" hangingPunct="1">
                  <a:spcBef>
                    <a:spcPct val="0"/>
                  </a:spcBef>
                  <a:buNone/>
                </a:pPr>
                <a:r>
                  <a:rPr lang="en-US" sz="1200" dirty="0">
                    <a:solidFill>
                      <a:srgbClr val="FFCD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Alaska Center for Energy and Power</a:t>
                </a:r>
                <a:endParaRPr lang="en-US" altLang="en-US" sz="1200" dirty="0">
                  <a:solidFill>
                    <a:srgbClr val="FFCD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 dirty="0">
                    <a:solidFill>
                      <a:srgbClr val="FFCD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University of Alaska - Fairbanks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 dirty="0">
                    <a:solidFill>
                      <a:srgbClr val="FFCD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Tel: (907) 474-7071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 dirty="0">
                    <a:solidFill>
                      <a:srgbClr val="FFCD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E-mail: rwwiesjr@alaska.edu</a:t>
                </a:r>
              </a:p>
            </p:txBody>
          </p:sp>
          <p:sp>
            <p:nvSpPr>
              <p:cNvPr id="10" name="Text Box 4"/>
              <p:cNvSpPr txBox="1">
                <a:spLocks noChangeArrowheads="1"/>
              </p:cNvSpPr>
              <p:nvPr/>
            </p:nvSpPr>
            <p:spPr bwMode="auto">
              <a:xfrm>
                <a:off x="457031" y="1770784"/>
                <a:ext cx="239039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800" dirty="0">
                    <a:solidFill>
                      <a:srgbClr val="FFCD00"/>
                    </a:solidFill>
                  </a:rPr>
                  <a:t>For more information:</a:t>
                </a:r>
              </a:p>
            </p:txBody>
          </p:sp>
          <p:pic>
            <p:nvPicPr>
              <p:cNvPr id="11" name="Picture 2" descr="Richard Wies"/>
              <p:cNvPicPr>
                <a:picLocks noChangeAspect="1" noChangeArrowheads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566960" y="2171700"/>
                <a:ext cx="1181100" cy="13906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Rectangle 7"/>
            <p:cNvSpPr/>
            <p:nvPr/>
          </p:nvSpPr>
          <p:spPr>
            <a:xfrm>
              <a:off x="152401" y="1562100"/>
              <a:ext cx="3931920" cy="1981200"/>
            </a:xfrm>
            <a:prstGeom prst="rect">
              <a:avLst/>
            </a:prstGeom>
            <a:noFill/>
            <a:ln>
              <a:solidFill>
                <a:srgbClr val="FFC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7916" y="327947"/>
            <a:ext cx="822960" cy="58841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40" t="15821" r="5880" b="8185"/>
          <a:stretch/>
        </p:blipFill>
        <p:spPr>
          <a:xfrm>
            <a:off x="2517849" y="355341"/>
            <a:ext cx="731520" cy="53362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3211" y="230516"/>
            <a:ext cx="731520" cy="79458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178" y="252935"/>
            <a:ext cx="822960" cy="73844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829" y="5460720"/>
            <a:ext cx="822960" cy="496175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829" y="6144035"/>
            <a:ext cx="1463040" cy="402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70"/>
          <a:stretch/>
        </p:blipFill>
        <p:spPr>
          <a:xfrm>
            <a:off x="11228627" y="5725561"/>
            <a:ext cx="822960" cy="82389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4347" y="4943630"/>
            <a:ext cx="731520" cy="5170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847265" y="4672299"/>
            <a:ext cx="52464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C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Friday, Dec. 14, 1:40-6pm; Poster GC53F-1007: FEW SYTEM ASSESSMENT OF ONSITE WATER REUSE IN REMOTE ALASKA, Aaron Dotson, Taylor Ferguson, Richard Wies, Erin Whitney, Christopher Pike, Amanda </a:t>
            </a:r>
            <a:r>
              <a:rPr lang="en-US" sz="1400" b="1" dirty="0" err="1">
                <a:solidFill>
                  <a:srgbClr val="FFC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Setiawan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 bwMode="auto">
          <a:xfrm>
            <a:off x="1678869" y="6178044"/>
            <a:ext cx="9324412" cy="452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 w="3175"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This work is supported by NSF Chemical, Bioengineering, Environmental and Transport Systems (CBET), Track 3 INFEWS program, Award # 1740075,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 w="3175"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INFEWS/T3:  Coupling infrastructure improvements to food-energy-water system dynamics in small cold region communities:  </a:t>
            </a:r>
            <a:r>
              <a:rPr kumimoji="0" lang="en-US" sz="1000" b="1" i="0" u="none" strike="noStrike" kern="1200" cap="none" spc="0" normalizeH="0" baseline="0" noProof="0" dirty="0" err="1">
                <a:ln w="3175"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MicroFEWs</a:t>
            </a:r>
            <a:r>
              <a:rPr kumimoji="0" lang="en-US" sz="1000" b="1" i="0" u="none" strike="noStrike" kern="1200" cap="none" spc="0" normalizeH="0" baseline="0" noProof="0" dirty="0">
                <a:ln w="3175"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. </a:t>
            </a:r>
            <a:endParaRPr kumimoji="0" lang="en-US" sz="1000" b="0" i="0" u="none" strike="noStrike" kern="1200" cap="none" spc="0" normalizeH="0" baseline="0" noProof="0" dirty="0">
              <a:ln w="3175">
                <a:noFill/>
              </a:ln>
              <a:solidFill>
                <a:srgbClr val="FFCD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173607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1">
            <a:extLst>
              <a:ext uri="{FF2B5EF4-FFF2-40B4-BE49-F238E27FC236}">
                <a16:creationId xmlns:a16="http://schemas.microsoft.com/office/drawing/2014/main" id="{DADB6915-26EC-4A7A-8C02-E9319E85D02A}"/>
              </a:ext>
            </a:extLst>
          </p:cNvPr>
          <p:cNvSpPr/>
          <p:nvPr/>
        </p:nvSpPr>
        <p:spPr>
          <a:xfrm>
            <a:off x="2086494" y="114661"/>
            <a:ext cx="8478981" cy="763102"/>
          </a:xfrm>
          <a:prstGeom prst="roundRect">
            <a:avLst/>
          </a:prstGeom>
          <a:solidFill>
            <a:srgbClr val="236192"/>
          </a:solidFill>
          <a:ln w="28575">
            <a:solidFill>
              <a:srgbClr val="FFCD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C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MicroFEWS</a:t>
            </a:r>
            <a:r>
              <a:rPr lang="en-US" b="1" dirty="0">
                <a:solidFill>
                  <a:srgbClr val="FFC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Project Description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59522" y="1792800"/>
            <a:ext cx="625595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solidFill>
                  <a:srgbClr val="236192"/>
                </a:solidFill>
              </a:rPr>
              <a:t>Engage communities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solidFill>
                  <a:srgbClr val="236192"/>
                </a:solidFill>
              </a:rPr>
              <a:t>Identify connections between renewables and FEWS infrastructure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solidFill>
                  <a:srgbClr val="236192"/>
                </a:solidFill>
              </a:rPr>
              <a:t>Optimization of renewables driving FEWS loads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solidFill>
                  <a:srgbClr val="236192"/>
                </a:solidFill>
              </a:rPr>
              <a:t>FEWS loads</a:t>
            </a:r>
          </a:p>
          <a:p>
            <a:pPr marL="742950" lvl="1" indent="-285750">
              <a:spcAft>
                <a:spcPts val="300"/>
              </a:spcAft>
              <a:buFont typeface="Arial"/>
              <a:buChar char="•"/>
            </a:pPr>
            <a:r>
              <a:rPr lang="en-US" dirty="0">
                <a:solidFill>
                  <a:srgbClr val="236192"/>
                </a:solidFill>
              </a:rPr>
              <a:t>Food production</a:t>
            </a:r>
          </a:p>
          <a:p>
            <a:pPr marL="742950" lvl="1" indent="-285750">
              <a:spcAft>
                <a:spcPts val="300"/>
              </a:spcAft>
              <a:buFont typeface="Arial"/>
              <a:buChar char="•"/>
            </a:pPr>
            <a:r>
              <a:rPr lang="en-US" dirty="0">
                <a:solidFill>
                  <a:srgbClr val="236192"/>
                </a:solidFill>
              </a:rPr>
              <a:t>Water treatment</a:t>
            </a:r>
          </a:p>
          <a:p>
            <a:pPr marL="742950" lvl="1" indent="-285750">
              <a:spcAft>
                <a:spcPts val="300"/>
              </a:spcAft>
              <a:buFont typeface="Arial"/>
              <a:buChar char="•"/>
            </a:pPr>
            <a:r>
              <a:rPr lang="en-US" dirty="0">
                <a:solidFill>
                  <a:srgbClr val="236192"/>
                </a:solidFill>
              </a:rPr>
              <a:t>Modular systems</a:t>
            </a:r>
          </a:p>
          <a:p>
            <a:pPr marL="742950" lvl="1" indent="-285750">
              <a:spcAft>
                <a:spcPts val="300"/>
              </a:spcAft>
              <a:buFont typeface="Arial"/>
              <a:buChar char="•"/>
            </a:pPr>
            <a:r>
              <a:rPr lang="en-US" dirty="0" err="1">
                <a:solidFill>
                  <a:srgbClr val="236192"/>
                </a:solidFill>
              </a:rPr>
              <a:t>Dispatchable</a:t>
            </a:r>
            <a:r>
              <a:rPr lang="en-US" dirty="0">
                <a:solidFill>
                  <a:srgbClr val="236192"/>
                </a:solidFill>
              </a:rPr>
              <a:t>?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solidFill>
                  <a:srgbClr val="236192"/>
                </a:solidFill>
              </a:rPr>
              <a:t>Enhance FEW security in remote islanded </a:t>
            </a:r>
            <a:r>
              <a:rPr lang="en-US" sz="2000" dirty="0" err="1">
                <a:solidFill>
                  <a:srgbClr val="236192"/>
                </a:solidFill>
              </a:rPr>
              <a:t>microgrids</a:t>
            </a:r>
            <a:endParaRPr lang="en-US" sz="2000" dirty="0">
              <a:solidFill>
                <a:srgbClr val="23619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895" y="1014046"/>
            <a:ext cx="5212080" cy="515883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801384" y="1136597"/>
            <a:ext cx="7352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spcBef>
                <a:spcPct val="20000"/>
              </a:spcBef>
              <a:defRPr/>
            </a:pPr>
            <a:r>
              <a:rPr lang="en-US" b="1" dirty="0">
                <a:ln w="3175">
                  <a:noFill/>
                </a:ln>
                <a:solidFill>
                  <a:srgbClr val="234692"/>
                </a:solidFill>
              </a:rPr>
              <a:t> </a:t>
            </a:r>
            <a:r>
              <a:rPr lang="en-US" b="1" dirty="0">
                <a:ln w="3175">
                  <a:noFill/>
                </a:ln>
                <a:solidFill>
                  <a:srgbClr val="236192"/>
                </a:solidFill>
              </a:rPr>
              <a:t>Coupling infrastructure improvements to food-energy-water </a:t>
            </a:r>
            <a:r>
              <a:rPr lang="en-US" b="1" u="sng" dirty="0">
                <a:ln w="3175">
                  <a:noFill/>
                </a:ln>
                <a:solidFill>
                  <a:srgbClr val="236192"/>
                </a:solidFill>
              </a:rPr>
              <a:t>system dynamics in small cold region communities:  </a:t>
            </a:r>
            <a:r>
              <a:rPr lang="en-US" b="1" u="sng" dirty="0" err="1">
                <a:ln w="3175">
                  <a:noFill/>
                </a:ln>
                <a:solidFill>
                  <a:srgbClr val="236192"/>
                </a:solidFill>
              </a:rPr>
              <a:t>MicroFEWs</a:t>
            </a:r>
            <a:r>
              <a:rPr lang="en-US" b="1" u="sng" dirty="0">
                <a:ln w="3175">
                  <a:noFill/>
                </a:ln>
                <a:solidFill>
                  <a:srgbClr val="236192"/>
                </a:solidFill>
              </a:rPr>
              <a:t> </a:t>
            </a:r>
            <a:endParaRPr lang="en-US" u="sng" dirty="0">
              <a:ln w="3175">
                <a:noFill/>
              </a:ln>
              <a:solidFill>
                <a:srgbClr val="23619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70"/>
          <a:stretch/>
        </p:blipFill>
        <p:spPr>
          <a:xfrm>
            <a:off x="11092520" y="5348992"/>
            <a:ext cx="822960" cy="82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020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1">
            <a:extLst>
              <a:ext uri="{FF2B5EF4-FFF2-40B4-BE49-F238E27FC236}">
                <a16:creationId xmlns:a16="http://schemas.microsoft.com/office/drawing/2014/main" id="{DADB6915-26EC-4A7A-8C02-E9319E85D02A}"/>
              </a:ext>
            </a:extLst>
          </p:cNvPr>
          <p:cNvSpPr/>
          <p:nvPr/>
        </p:nvSpPr>
        <p:spPr>
          <a:xfrm>
            <a:off x="2086494" y="114661"/>
            <a:ext cx="8478981" cy="763102"/>
          </a:xfrm>
          <a:prstGeom prst="roundRect">
            <a:avLst/>
          </a:prstGeom>
          <a:solidFill>
            <a:srgbClr val="236192"/>
          </a:solidFill>
          <a:ln w="28575">
            <a:solidFill>
              <a:srgbClr val="FFCD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FC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MicroFEWS</a:t>
            </a:r>
            <a:r>
              <a:rPr lang="en-US" b="1" dirty="0">
                <a:solidFill>
                  <a:srgbClr val="FFC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Project Description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795139" y="1814946"/>
            <a:ext cx="2926080" cy="2650528"/>
            <a:chOff x="7539473" y="1714498"/>
            <a:chExt cx="2926080" cy="2650528"/>
          </a:xfrm>
        </p:grpSpPr>
        <p:grpSp>
          <p:nvGrpSpPr>
            <p:cNvPr id="8" name="Group 7"/>
            <p:cNvGrpSpPr/>
            <p:nvPr/>
          </p:nvGrpSpPr>
          <p:grpSpPr>
            <a:xfrm>
              <a:off x="8212219" y="2626697"/>
              <a:ext cx="1580589" cy="806169"/>
              <a:chOff x="6819899" y="2594297"/>
              <a:chExt cx="1580589" cy="806169"/>
            </a:xfrm>
          </p:grpSpPr>
          <p:sp>
            <p:nvSpPr>
              <p:cNvPr id="9" name="Curved Left Arrow 8"/>
              <p:cNvSpPr>
                <a:spLocks noChangeAspect="1"/>
              </p:cNvSpPr>
              <p:nvPr/>
            </p:nvSpPr>
            <p:spPr>
              <a:xfrm rot="16200000" flipH="1">
                <a:off x="7335874" y="2078322"/>
                <a:ext cx="548640" cy="1580589"/>
              </a:xfrm>
              <a:prstGeom prst="curvedLeftArrow">
                <a:avLst/>
              </a:prstGeom>
              <a:solidFill>
                <a:srgbClr val="5B9BD5">
                  <a:lumMod val="60000"/>
                  <a:lumOff val="4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768096">
                  <a:defRPr/>
                </a:pPr>
                <a:endParaRPr lang="en-US" sz="1512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" name="Curved Left Arrow 9"/>
              <p:cNvSpPr>
                <a:spLocks noChangeAspect="1"/>
              </p:cNvSpPr>
              <p:nvPr/>
            </p:nvSpPr>
            <p:spPr>
              <a:xfrm rot="16200000">
                <a:off x="7335874" y="2346880"/>
                <a:ext cx="548640" cy="1558532"/>
              </a:xfrm>
              <a:prstGeom prst="curvedLeftArrow">
                <a:avLst/>
              </a:prstGeom>
              <a:solidFill>
                <a:srgbClr val="5B9BD5">
                  <a:lumMod val="60000"/>
                  <a:lumOff val="40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768096">
                  <a:defRPr/>
                </a:pPr>
                <a:endParaRPr lang="en-US" sz="1512" kern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1" name="TextBox 10"/>
            <p:cNvSpPr txBox="1">
              <a:spLocks/>
            </p:cNvSpPr>
            <p:nvPr/>
          </p:nvSpPr>
          <p:spPr>
            <a:xfrm>
              <a:off x="7636222" y="3644325"/>
              <a:ext cx="2743200" cy="584775"/>
            </a:xfrm>
            <a:prstGeom prst="rect">
              <a:avLst/>
            </a:prstGeom>
            <a:solidFill>
              <a:srgbClr val="5B9BD5">
                <a:lumMod val="40000"/>
                <a:lumOff val="60000"/>
              </a:srgbClr>
            </a:solidFill>
            <a:ln w="12700">
              <a:solidFill>
                <a:sysClr val="windowText" lastClr="000000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768096">
                <a:defRPr/>
              </a:pPr>
              <a:r>
                <a:rPr lang="en-US" sz="1600" b="1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Results for Community Planning</a:t>
              </a:r>
            </a:p>
          </p:txBody>
        </p:sp>
        <p:sp>
          <p:nvSpPr>
            <p:cNvPr id="12" name="TextBox 11"/>
            <p:cNvSpPr txBox="1">
              <a:spLocks/>
            </p:cNvSpPr>
            <p:nvPr/>
          </p:nvSpPr>
          <p:spPr>
            <a:xfrm>
              <a:off x="7636222" y="1816849"/>
              <a:ext cx="2743200" cy="584775"/>
            </a:xfrm>
            <a:prstGeom prst="rect">
              <a:avLst/>
            </a:prstGeom>
            <a:solidFill>
              <a:srgbClr val="5B9BD5">
                <a:lumMod val="40000"/>
                <a:lumOff val="60000"/>
              </a:srgbClr>
            </a:solidFill>
            <a:ln w="12700">
              <a:solidFill>
                <a:sysClr val="windowText" lastClr="000000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768096">
                <a:defRPr/>
              </a:pPr>
              <a:r>
                <a:rPr lang="en-US" sz="1600" b="1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Results for Scientific Community</a:t>
              </a:r>
            </a:p>
          </p:txBody>
        </p:sp>
        <p:sp>
          <p:nvSpPr>
            <p:cNvPr id="13" name="Rectangle 12"/>
            <p:cNvSpPr>
              <a:spLocks noChangeAspect="1"/>
            </p:cNvSpPr>
            <p:nvPr/>
          </p:nvSpPr>
          <p:spPr>
            <a:xfrm>
              <a:off x="7539473" y="1714498"/>
              <a:ext cx="2926080" cy="2650528"/>
            </a:xfrm>
            <a:prstGeom prst="rect">
              <a:avLst/>
            </a:prstGeom>
            <a:noFill/>
            <a:ln w="2540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8096">
                <a:defRPr/>
              </a:pPr>
              <a:endParaRPr lang="en-US" sz="1512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1069580" y="1429626"/>
            <a:ext cx="5797899" cy="3662541"/>
          </a:xfrm>
          <a:prstGeom prst="rect">
            <a:avLst/>
          </a:prstGeom>
          <a:solidFill>
            <a:srgbClr val="70AD47">
              <a:lumMod val="40000"/>
              <a:lumOff val="60000"/>
            </a:srgbClr>
          </a:solidFill>
          <a:ln w="31750">
            <a:solidFill>
              <a:srgbClr val="ED7D31"/>
            </a:solidFill>
          </a:ln>
        </p:spPr>
        <p:txBody>
          <a:bodyPr wrap="square">
            <a:spAutoFit/>
          </a:bodyPr>
          <a:lstStyle/>
          <a:p>
            <a:pPr defTabSz="768096">
              <a:defRPr/>
            </a:pPr>
            <a:r>
              <a:rPr lang="en-US" sz="2000" b="1" i="1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 Questions: </a:t>
            </a:r>
          </a:p>
          <a:p>
            <a:pPr defTabSz="768096">
              <a:defRPr/>
            </a:pPr>
            <a:endParaRPr lang="en-US" sz="1600" b="1" i="1" kern="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768096">
              <a:defRPr/>
            </a:pPr>
            <a:r>
              <a:rPr lang="en-US" sz="2000" b="1" i="1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1) What are the direct and indirect </a:t>
            </a:r>
            <a:r>
              <a:rPr lang="en-US" sz="2000" b="1" i="1" u="sng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linkages</a:t>
            </a:r>
            <a:r>
              <a:rPr lang="en-US" sz="2000" b="1" i="1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000" b="1" i="1" u="sng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feedbacks</a:t>
            </a:r>
            <a:r>
              <a:rPr lang="en-US" sz="2000" b="1" i="1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between </a:t>
            </a:r>
            <a:r>
              <a:rPr lang="en-US" sz="2000" b="1" i="1" u="sng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renewable energy generation</a:t>
            </a:r>
            <a:r>
              <a:rPr lang="en-US" sz="2000" b="1" i="1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the </a:t>
            </a:r>
            <a:r>
              <a:rPr lang="en-US" sz="2000" b="1" i="1" u="sng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local drivers</a:t>
            </a:r>
            <a:r>
              <a:rPr lang="en-US" sz="2000" b="1" i="1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sz="2000" b="1" i="1" u="sng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food</a:t>
            </a:r>
            <a:r>
              <a:rPr lang="en-US" sz="2000" b="1" i="1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b="1" i="1" u="sng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energy</a:t>
            </a:r>
            <a:r>
              <a:rPr lang="en-US" sz="2000" b="1" i="1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sz="2000" b="1" i="1" u="sng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water (FEW) security</a:t>
            </a:r>
            <a:r>
              <a:rPr lang="en-US" sz="2000" b="1" i="1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Arctic and Subarctic communities?</a:t>
            </a:r>
          </a:p>
          <a:p>
            <a:pPr defTabSz="768096">
              <a:defRPr/>
            </a:pPr>
            <a:endParaRPr lang="en-US" sz="2000" b="1" kern="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768096">
              <a:defRPr/>
            </a:pPr>
            <a:r>
              <a:rPr lang="en-US" sz="2000" b="1" i="1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2) To what extent can </a:t>
            </a:r>
            <a:r>
              <a:rPr lang="en-US" sz="2000" b="1" i="1" u="sng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combinations</a:t>
            </a:r>
            <a:r>
              <a:rPr lang="en-US" sz="2000" b="1" i="1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sz="2000" b="1" i="1" u="sng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renewable energy generation</a:t>
            </a:r>
            <a:r>
              <a:rPr lang="en-US" sz="2000" b="1" i="1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000" b="1" i="1" u="sng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FEW-related infrastructure energy loads</a:t>
            </a:r>
            <a:r>
              <a:rPr lang="en-US" sz="2000" b="1" i="1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 optimized to </a:t>
            </a:r>
            <a:r>
              <a:rPr lang="en-US" sz="2000" b="1" i="1" u="sng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enhance FEW security</a:t>
            </a:r>
            <a:r>
              <a:rPr lang="en-US" sz="2000" b="1" i="1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Arctic and Subarctic communities?</a:t>
            </a:r>
          </a:p>
          <a:p>
            <a:pPr defTabSz="768096">
              <a:defRPr/>
            </a:pPr>
            <a:endParaRPr lang="en-US" sz="1600" b="1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70"/>
          <a:stretch/>
        </p:blipFill>
        <p:spPr>
          <a:xfrm>
            <a:off x="11092520" y="5348992"/>
            <a:ext cx="822960" cy="82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1778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1">
            <a:extLst>
              <a:ext uri="{FF2B5EF4-FFF2-40B4-BE49-F238E27FC236}">
                <a16:creationId xmlns:a16="http://schemas.microsoft.com/office/drawing/2014/main" id="{DADB6915-26EC-4A7A-8C02-E9319E85D02A}"/>
              </a:ext>
            </a:extLst>
          </p:cNvPr>
          <p:cNvSpPr/>
          <p:nvPr/>
        </p:nvSpPr>
        <p:spPr>
          <a:xfrm>
            <a:off x="2086494" y="114661"/>
            <a:ext cx="8478981" cy="763102"/>
          </a:xfrm>
          <a:prstGeom prst="roundRect">
            <a:avLst/>
          </a:prstGeom>
          <a:solidFill>
            <a:srgbClr val="236192"/>
          </a:solidFill>
          <a:ln w="28575">
            <a:solidFill>
              <a:srgbClr val="FFCD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C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Remote Islanded </a:t>
            </a:r>
            <a:r>
              <a:rPr lang="en-US" b="1" dirty="0" err="1">
                <a:solidFill>
                  <a:srgbClr val="FFC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Microgrids</a:t>
            </a:r>
            <a:endParaRPr lang="en-US" b="1" dirty="0">
              <a:solidFill>
                <a:srgbClr val="FFCD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918984" y="1122825"/>
            <a:ext cx="256243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FFC000"/>
                </a:solidFill>
              </a:rPr>
              <a:t>Firm generation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00B050"/>
                </a:solidFill>
              </a:rPr>
              <a:t>Intermittent generation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Energy storage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Demand Response</a:t>
            </a:r>
          </a:p>
        </p:txBody>
      </p:sp>
      <p:pic>
        <p:nvPicPr>
          <p:cNvPr id="16" name="Picture 15" descr="AugAKMicrogrid-aa0832c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231" y="1145894"/>
            <a:ext cx="6009740" cy="4835094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4666174" y="2693966"/>
            <a:ext cx="684234" cy="847511"/>
          </a:xfrm>
          <a:prstGeom prst="ellipse">
            <a:avLst/>
          </a:prstGeom>
          <a:noFill/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6417208" y="2693965"/>
            <a:ext cx="1219200" cy="2770710"/>
          </a:xfrm>
          <a:prstGeom prst="ellipse">
            <a:avLst/>
          </a:prstGeom>
          <a:noFill/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2466473" y="3147545"/>
            <a:ext cx="684234" cy="847511"/>
          </a:xfrm>
          <a:prstGeom prst="ellipse">
            <a:avLst/>
          </a:prstGeom>
          <a:noFill/>
          <a:ln w="254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4391792" y="1222152"/>
            <a:ext cx="2070294" cy="1112112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4512209" y="4010878"/>
            <a:ext cx="2195337" cy="791472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5253936" y="2998766"/>
            <a:ext cx="858473" cy="70731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3294032" y="3379765"/>
            <a:ext cx="1293640" cy="94216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2619390" y="3361806"/>
            <a:ext cx="4757608" cy="2362637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3039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1">
            <a:extLst>
              <a:ext uri="{FF2B5EF4-FFF2-40B4-BE49-F238E27FC236}">
                <a16:creationId xmlns:a16="http://schemas.microsoft.com/office/drawing/2014/main" id="{DADB6915-26EC-4A7A-8C02-E9319E85D02A}"/>
              </a:ext>
            </a:extLst>
          </p:cNvPr>
          <p:cNvSpPr/>
          <p:nvPr/>
        </p:nvSpPr>
        <p:spPr>
          <a:xfrm>
            <a:off x="2086494" y="114661"/>
            <a:ext cx="8478981" cy="763102"/>
          </a:xfrm>
          <a:prstGeom prst="roundRect">
            <a:avLst/>
          </a:prstGeom>
          <a:solidFill>
            <a:srgbClr val="236192"/>
          </a:solidFill>
          <a:ln w="28575">
            <a:solidFill>
              <a:srgbClr val="FFCD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C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Alaska’s Remote Islanded </a:t>
            </a:r>
            <a:r>
              <a:rPr lang="en-US" b="1" dirty="0" err="1">
                <a:solidFill>
                  <a:srgbClr val="FFC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Microgrids</a:t>
            </a:r>
            <a:endParaRPr lang="en-US" b="1" dirty="0">
              <a:solidFill>
                <a:srgbClr val="FFCD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944" y="877763"/>
            <a:ext cx="9601200" cy="54175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4571" y="921514"/>
            <a:ext cx="7362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70 of ~200 Alaska RIMs use renewable energy sources</a:t>
            </a:r>
          </a:p>
        </p:txBody>
      </p:sp>
      <p:sp>
        <p:nvSpPr>
          <p:cNvPr id="8" name="Text Box 12"/>
          <p:cNvSpPr txBox="1">
            <a:spLocks noChangeArrowheads="1"/>
          </p:cNvSpPr>
          <p:nvPr/>
        </p:nvSpPr>
        <p:spPr bwMode="auto">
          <a:xfrm>
            <a:off x="1329944" y="6031801"/>
            <a:ext cx="9601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sz="1400" b="1" i="1" dirty="0"/>
              <a:t>Alaska has ~12% of the worlds microgrids that incorporate grid scale renewable resources. </a:t>
            </a:r>
            <a:r>
              <a:rPr lang="en-US" sz="900" i="1" dirty="0"/>
              <a:t>(data from Navigant Research)</a:t>
            </a:r>
          </a:p>
        </p:txBody>
      </p:sp>
    </p:spTree>
    <p:extLst>
      <p:ext uri="{BB962C8B-B14F-4D97-AF65-F5344CB8AC3E}">
        <p14:creationId xmlns:p14="http://schemas.microsoft.com/office/powerpoint/2010/main" val="93585752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1">
            <a:extLst>
              <a:ext uri="{FF2B5EF4-FFF2-40B4-BE49-F238E27FC236}">
                <a16:creationId xmlns:a16="http://schemas.microsoft.com/office/drawing/2014/main" id="{DADB6915-26EC-4A7A-8C02-E9319E85D02A}"/>
              </a:ext>
            </a:extLst>
          </p:cNvPr>
          <p:cNvSpPr/>
          <p:nvPr/>
        </p:nvSpPr>
        <p:spPr>
          <a:xfrm>
            <a:off x="2086494" y="114661"/>
            <a:ext cx="8478981" cy="763102"/>
          </a:xfrm>
          <a:prstGeom prst="roundRect">
            <a:avLst/>
          </a:prstGeom>
          <a:solidFill>
            <a:srgbClr val="236192"/>
          </a:solidFill>
          <a:ln w="28575">
            <a:solidFill>
              <a:srgbClr val="FFCD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C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Alaska Islanded Grid Realities</a:t>
            </a:r>
          </a:p>
        </p:txBody>
      </p:sp>
      <p:sp>
        <p:nvSpPr>
          <p:cNvPr id="16" name="Rectangle 3"/>
          <p:cNvSpPr txBox="1">
            <a:spLocks noRot="1" noChangeArrowheads="1"/>
          </p:cNvSpPr>
          <p:nvPr/>
        </p:nvSpPr>
        <p:spPr bwMode="auto">
          <a:xfrm>
            <a:off x="801280" y="1217076"/>
            <a:ext cx="4589211" cy="2034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571500" indent="-571500" defTabSz="758825">
              <a:spcBef>
                <a:spcPct val="20000"/>
              </a:spcBef>
              <a:buClr>
                <a:srgbClr val="A3C145"/>
              </a:buClr>
              <a:buSzPct val="80000"/>
              <a:buFont typeface="Arial" charset="0"/>
              <a:buChar char="►"/>
              <a:defRPr/>
            </a:pPr>
            <a:r>
              <a:rPr lang="en-US" sz="2400" kern="100" dirty="0">
                <a:uFill>
                  <a:solidFill>
                    <a:schemeClr val="bg1"/>
                  </a:solidFill>
                </a:uFill>
              </a:rPr>
              <a:t>Harsh and changing climate </a:t>
            </a:r>
          </a:p>
          <a:p>
            <a:pPr marL="571500" indent="-571500" defTabSz="758825">
              <a:spcBef>
                <a:spcPct val="20000"/>
              </a:spcBef>
              <a:buClr>
                <a:srgbClr val="A3C145"/>
              </a:buClr>
              <a:buSzPct val="80000"/>
              <a:buFont typeface="Arial" charset="0"/>
              <a:buChar char="►"/>
              <a:defRPr/>
            </a:pPr>
            <a:r>
              <a:rPr lang="en-US" sz="2400" kern="100" dirty="0">
                <a:uFill>
                  <a:solidFill>
                    <a:schemeClr val="bg1"/>
                  </a:solidFill>
                </a:uFill>
              </a:rPr>
              <a:t>End of supply lines</a:t>
            </a:r>
          </a:p>
          <a:p>
            <a:pPr marL="571500" indent="-571500" defTabSz="758825">
              <a:spcBef>
                <a:spcPct val="20000"/>
              </a:spcBef>
              <a:buClr>
                <a:srgbClr val="A3C145"/>
              </a:buClr>
              <a:buSzPct val="80000"/>
              <a:buFont typeface="Arial" charset="0"/>
              <a:buChar char="►"/>
              <a:defRPr/>
            </a:pPr>
            <a:r>
              <a:rPr lang="en-US" sz="2400" kern="100" dirty="0">
                <a:uFill>
                  <a:solidFill>
                    <a:schemeClr val="bg1"/>
                  </a:solidFill>
                </a:uFill>
              </a:rPr>
              <a:t>Dispersed population</a:t>
            </a:r>
          </a:p>
          <a:p>
            <a:pPr marL="571500" indent="-571500" defTabSz="758825">
              <a:spcBef>
                <a:spcPct val="20000"/>
              </a:spcBef>
              <a:buClr>
                <a:srgbClr val="A3C145"/>
              </a:buClr>
              <a:buSzPct val="80000"/>
              <a:buFont typeface="Arial" charset="0"/>
              <a:buChar char="►"/>
              <a:defRPr/>
            </a:pPr>
            <a:r>
              <a:rPr lang="en-US" sz="2400" kern="100" dirty="0">
                <a:uFill>
                  <a:solidFill>
                    <a:schemeClr val="bg1"/>
                  </a:solidFill>
                </a:uFill>
              </a:rPr>
              <a:t>Limited road network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073001" y="3695615"/>
            <a:ext cx="4206240" cy="2430458"/>
            <a:chOff x="5951131" y="3557115"/>
            <a:chExt cx="4206240" cy="2430458"/>
          </a:xfrm>
        </p:grpSpPr>
        <p:sp>
          <p:nvSpPr>
            <p:cNvPr id="17" name="Text Box 7"/>
            <p:cNvSpPr txBox="1">
              <a:spLocks noChangeArrowheads="1"/>
            </p:cNvSpPr>
            <p:nvPr/>
          </p:nvSpPr>
          <p:spPr bwMode="auto">
            <a:xfrm>
              <a:off x="5951131" y="5679796"/>
              <a:ext cx="42062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400" dirty="0">
                  <a:latin typeface="+mn-lt"/>
                </a:rPr>
                <a:t>Icebreaker supported fuel delivery to Nome</a:t>
              </a:r>
              <a:endParaRPr lang="en-US" sz="1600" dirty="0">
                <a:latin typeface="+mn-lt"/>
              </a:endParaRPr>
            </a:p>
          </p:txBody>
        </p:sp>
        <p:pic>
          <p:nvPicPr>
            <p:cNvPr id="18" name="Picture 8" descr="http://i602.photobucket.com/albums/tt104/vor033/cccdaac2.jpg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951131" y="3557115"/>
              <a:ext cx="4206240" cy="200159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5761502" y="1125346"/>
            <a:ext cx="6085504" cy="2352295"/>
            <a:chOff x="6073001" y="1058359"/>
            <a:chExt cx="6085504" cy="2352295"/>
          </a:xfrm>
        </p:grpSpPr>
        <p:pic>
          <p:nvPicPr>
            <p:cNvPr id="19" name="Picture 6" descr="http://alaskaconservation.org/wp-content/uploads/2010/04/Shishmaref-home-lost-to-erosion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3001" y="1058359"/>
              <a:ext cx="3840480" cy="235229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 Box 7"/>
            <p:cNvSpPr txBox="1">
              <a:spLocks noChangeArrowheads="1"/>
            </p:cNvSpPr>
            <p:nvPr/>
          </p:nvSpPr>
          <p:spPr bwMode="auto">
            <a:xfrm>
              <a:off x="10042652" y="2003673"/>
              <a:ext cx="211585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 dirty="0">
                  <a:latin typeface="+mn-lt"/>
                </a:rPr>
                <a:t>Erosion from fall storms - </a:t>
              </a:r>
              <a:r>
                <a:rPr lang="en-US" sz="1400" dirty="0" err="1">
                  <a:latin typeface="+mn-lt"/>
                </a:rPr>
                <a:t>Shishmaref</a:t>
              </a:r>
              <a:endParaRPr lang="en-US" sz="1600" dirty="0">
                <a:latin typeface="+mn-lt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464016" y="3388323"/>
            <a:ext cx="3491783" cy="2731798"/>
            <a:chOff x="1345246" y="3291840"/>
            <a:chExt cx="3491783" cy="2731798"/>
          </a:xfrm>
        </p:grpSpPr>
        <p:pic>
          <p:nvPicPr>
            <p:cNvPr id="21" name="Picture 20" descr="ICE-Truck-1.jp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75389" y="3291840"/>
              <a:ext cx="3433572" cy="2290572"/>
            </a:xfrm>
            <a:prstGeom prst="rect">
              <a:avLst/>
            </a:prstGeom>
            <a:effectLst>
              <a:outerShdw blurRad="292100" dist="139700" dir="2700000" algn="tl" rotWithShape="0">
                <a:prstClr val="black">
                  <a:alpha val="65000"/>
                </a:prstClr>
              </a:outerShdw>
            </a:effectLst>
          </p:spPr>
        </p:pic>
        <p:sp>
          <p:nvSpPr>
            <p:cNvPr id="22" name="Text Box 7"/>
            <p:cNvSpPr txBox="1">
              <a:spLocks noChangeArrowheads="1"/>
            </p:cNvSpPr>
            <p:nvPr/>
          </p:nvSpPr>
          <p:spPr bwMode="auto">
            <a:xfrm>
              <a:off x="1345246" y="5715861"/>
              <a:ext cx="349178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400" dirty="0">
                  <a:latin typeface="+mn-lt"/>
                </a:rPr>
                <a:t>Limited fuel delivery on ice roads</a:t>
              </a:r>
              <a:endParaRPr lang="en-US" sz="16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759028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1">
            <a:extLst>
              <a:ext uri="{FF2B5EF4-FFF2-40B4-BE49-F238E27FC236}">
                <a16:creationId xmlns:a16="http://schemas.microsoft.com/office/drawing/2014/main" id="{DADB6915-26EC-4A7A-8C02-E9319E85D02A}"/>
              </a:ext>
            </a:extLst>
          </p:cNvPr>
          <p:cNvSpPr/>
          <p:nvPr/>
        </p:nvSpPr>
        <p:spPr>
          <a:xfrm>
            <a:off x="2086494" y="114661"/>
            <a:ext cx="8478981" cy="763102"/>
          </a:xfrm>
          <a:prstGeom prst="roundRect">
            <a:avLst/>
          </a:prstGeom>
          <a:solidFill>
            <a:srgbClr val="236192"/>
          </a:solidFill>
          <a:ln w="28575">
            <a:solidFill>
              <a:srgbClr val="FFCD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C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Alaska Islanded Grid Realities</a:t>
            </a:r>
          </a:p>
        </p:txBody>
      </p:sp>
      <p:sp>
        <p:nvSpPr>
          <p:cNvPr id="4" name="Rectangle 3"/>
          <p:cNvSpPr txBox="1">
            <a:spLocks noRot="1" noChangeArrowheads="1"/>
          </p:cNvSpPr>
          <p:nvPr/>
        </p:nvSpPr>
        <p:spPr bwMode="auto">
          <a:xfrm>
            <a:off x="1169254" y="1134884"/>
            <a:ext cx="4379341" cy="1486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571500" indent="-571500" defTabSz="758825">
              <a:spcBef>
                <a:spcPct val="20000"/>
              </a:spcBef>
              <a:buClr>
                <a:srgbClr val="A3C145"/>
              </a:buClr>
              <a:buSzPct val="80000"/>
              <a:buFont typeface="Arial" charset="0"/>
              <a:buChar char="►"/>
              <a:defRPr/>
            </a:pPr>
            <a:r>
              <a:rPr lang="en-US" sz="2400" kern="100" dirty="0">
                <a:uFill>
                  <a:solidFill>
                    <a:schemeClr val="bg1"/>
                  </a:solidFill>
                </a:uFill>
              </a:rPr>
              <a:t>High energy costs</a:t>
            </a:r>
          </a:p>
          <a:p>
            <a:pPr marL="571500" indent="-571500" defTabSz="758825">
              <a:spcBef>
                <a:spcPct val="20000"/>
              </a:spcBef>
              <a:buClr>
                <a:srgbClr val="A3C145"/>
              </a:buClr>
              <a:buSzPct val="80000"/>
              <a:buFont typeface="Arial" charset="0"/>
              <a:buChar char="►"/>
              <a:defRPr/>
            </a:pPr>
            <a:r>
              <a:rPr lang="en-US" sz="2400" kern="100" dirty="0">
                <a:uFill>
                  <a:solidFill>
                    <a:schemeClr val="bg1"/>
                  </a:solidFill>
                </a:uFill>
              </a:rPr>
              <a:t>Fragmented electric grid</a:t>
            </a:r>
          </a:p>
          <a:p>
            <a:pPr marL="571500" indent="-571500" defTabSz="758825">
              <a:spcBef>
                <a:spcPct val="20000"/>
              </a:spcBef>
              <a:buClr>
                <a:srgbClr val="A3C145"/>
              </a:buClr>
              <a:buSzPct val="80000"/>
              <a:buFont typeface="Arial" charset="0"/>
              <a:buChar char="►"/>
              <a:defRPr/>
            </a:pPr>
            <a:r>
              <a:rPr lang="en-US" sz="2400" kern="100" dirty="0">
                <a:uFill>
                  <a:solidFill>
                    <a:schemeClr val="bg1"/>
                  </a:solidFill>
                </a:uFill>
              </a:rPr>
              <a:t>Stranded resources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282312" y="1254436"/>
            <a:ext cx="3200400" cy="3838287"/>
            <a:chOff x="6905687" y="1151352"/>
            <a:chExt cx="3200400" cy="3838287"/>
          </a:xfrm>
        </p:grpSpPr>
        <p:sp>
          <p:nvSpPr>
            <p:cNvPr id="6" name="TextBox 1"/>
            <p:cNvSpPr txBox="1">
              <a:spLocks noChangeArrowheads="1"/>
            </p:cNvSpPr>
            <p:nvPr/>
          </p:nvSpPr>
          <p:spPr bwMode="auto">
            <a:xfrm>
              <a:off x="6905687" y="4250975"/>
              <a:ext cx="3200400" cy="738664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dirty="0">
                  <a:latin typeface="+mn-lt"/>
                </a:rPr>
                <a:t>Diesel Generators:</a:t>
              </a:r>
            </a:p>
            <a:p>
              <a:pPr algn="ctr"/>
              <a:r>
                <a:rPr lang="en-US" sz="1400" dirty="0">
                  <a:latin typeface="+mn-lt"/>
                </a:rPr>
                <a:t>Electric power in rural Alaska subsidized costs $0.50-$1.50/</a:t>
              </a:r>
              <a:r>
                <a:rPr lang="en-US" sz="1400" dirty="0" err="1">
                  <a:latin typeface="+mn-lt"/>
                </a:rPr>
                <a:t>kWhr</a:t>
              </a:r>
              <a:r>
                <a:rPr lang="en-US" sz="1400" dirty="0">
                  <a:latin typeface="+mn-lt"/>
                </a:rPr>
                <a:t> 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05687" y="1151352"/>
              <a:ext cx="3200400" cy="2979420"/>
            </a:xfrm>
            <a:prstGeom prst="rect">
              <a:avLst/>
            </a:prstGeom>
            <a:ln w="19050">
              <a:solidFill>
                <a:srgbClr val="000000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3" name="Group 2"/>
          <p:cNvGrpSpPr/>
          <p:nvPr/>
        </p:nvGrpSpPr>
        <p:grpSpPr>
          <a:xfrm>
            <a:off x="1905865" y="2744146"/>
            <a:ext cx="2136242" cy="3138247"/>
            <a:chOff x="5699320" y="3222853"/>
            <a:chExt cx="2136242" cy="3138247"/>
          </a:xfrm>
        </p:grpSpPr>
        <p:pic>
          <p:nvPicPr>
            <p:cNvPr id="8" name="Picture 2" descr="http://www.stripersonline.com/ubb547/image_uploads5/stove.JPG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783165" y="3222853"/>
              <a:ext cx="1968552" cy="2286000"/>
            </a:xfrm>
            <a:prstGeom prst="rect">
              <a:avLst/>
            </a:prstGeom>
            <a:noFill/>
            <a:ln w="19050">
              <a:solidFill>
                <a:srgbClr val="CC0000"/>
              </a:solidFill>
            </a:ln>
            <a:effectLst>
              <a:outerShdw blurRad="292100" dist="139700" dir="2700000" algn="ctr" rotWithShape="0">
                <a:srgbClr val="000000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5699320" y="5622436"/>
              <a:ext cx="213624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cs typeface="Arial" panose="020B0604020202020204" pitchFamily="34" charset="0"/>
                </a:rPr>
                <a:t>Oil Stove:</a:t>
              </a:r>
            </a:p>
            <a:p>
              <a:pPr algn="ctr"/>
              <a:r>
                <a:rPr lang="en-US" sz="1400" dirty="0">
                  <a:cs typeface="Arial" panose="020B0604020202020204" pitchFamily="34" charset="0"/>
                </a:rPr>
                <a:t>Heating oil costs </a:t>
              </a:r>
            </a:p>
            <a:p>
              <a:pPr algn="ctr"/>
              <a:r>
                <a:rPr lang="en-US" sz="1400" dirty="0">
                  <a:cs typeface="Arial" panose="020B0604020202020204" pitchFamily="34" charset="0"/>
                </a:rPr>
                <a:t>$3.50 to $10/gallon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771503" y="2128666"/>
            <a:ext cx="3108960" cy="3946990"/>
            <a:chOff x="2113156" y="2263612"/>
            <a:chExt cx="3108960" cy="3946990"/>
          </a:xfrm>
        </p:grpSpPr>
        <p:pic>
          <p:nvPicPr>
            <p:cNvPr id="9" name="Picture 2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3156" y="2263612"/>
              <a:ext cx="3108960" cy="3300577"/>
            </a:xfrm>
            <a:prstGeom prst="rect">
              <a:avLst/>
            </a:prstGeom>
            <a:noFill/>
            <a:ln w="19050" cap="rnd">
              <a:solidFill>
                <a:srgbClr val="00B0F0"/>
              </a:solidFill>
              <a:round/>
              <a:headEnd/>
              <a:tailEnd/>
            </a:ln>
            <a:effectLst>
              <a:outerShdw blurRad="292100" dist="139700" dir="2700000" algn="ctr" rotWithShape="0">
                <a:srgbClr val="000000">
                  <a:alpha val="65000"/>
                </a:srgbClr>
              </a:outerShdw>
            </a:effectLst>
          </p:spPr>
        </p:pic>
        <p:sp>
          <p:nvSpPr>
            <p:cNvPr id="11" name="Rectangle 10"/>
            <p:cNvSpPr/>
            <p:nvPr/>
          </p:nvSpPr>
          <p:spPr>
            <a:xfrm>
              <a:off x="2293744" y="5687382"/>
              <a:ext cx="274778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cs typeface="Arial" panose="020B0604020202020204" pitchFamily="34" charset="0"/>
                </a:rPr>
                <a:t>St. Paul Island Wind: </a:t>
              </a:r>
            </a:p>
            <a:p>
              <a:pPr algn="ctr"/>
              <a:r>
                <a:rPr lang="en-US" sz="1400" dirty="0">
                  <a:cs typeface="Arial" panose="020B0604020202020204" pitchFamily="34" charset="0"/>
                </a:rPr>
                <a:t>3-275 kW Vestas V17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831530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1">
            <a:extLst>
              <a:ext uri="{FF2B5EF4-FFF2-40B4-BE49-F238E27FC236}">
                <a16:creationId xmlns:a16="http://schemas.microsoft.com/office/drawing/2014/main" id="{DADB6915-26EC-4A7A-8C02-E9319E85D02A}"/>
              </a:ext>
            </a:extLst>
          </p:cNvPr>
          <p:cNvSpPr/>
          <p:nvPr/>
        </p:nvSpPr>
        <p:spPr>
          <a:xfrm>
            <a:off x="2086494" y="114661"/>
            <a:ext cx="8478981" cy="763102"/>
          </a:xfrm>
          <a:prstGeom prst="roundRect">
            <a:avLst/>
          </a:prstGeom>
          <a:solidFill>
            <a:srgbClr val="236192"/>
          </a:solidFill>
          <a:ln w="28575">
            <a:solidFill>
              <a:srgbClr val="FFCD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CD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Cordova: Hydroelectric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115232" y="1575928"/>
            <a:ext cx="3474720" cy="3300873"/>
            <a:chOff x="4437759" y="1276881"/>
            <a:chExt cx="4623497" cy="4145163"/>
          </a:xfrm>
        </p:grpSpPr>
        <p:pic>
          <p:nvPicPr>
            <p:cNvPr id="7" name="Cordova_2014_demandkW_by_Day_1h_mvgn_avg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4"/>
            <a:stretch>
              <a:fillRect/>
            </a:stretch>
          </p:blipFill>
          <p:spPr>
            <a:xfrm>
              <a:off x="4437759" y="1354009"/>
              <a:ext cx="4623497" cy="406803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4526054" y="1276881"/>
              <a:ext cx="4446905" cy="3478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Seasonal Demand Swing – Cordova, AK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490392" y="4958864"/>
            <a:ext cx="4884336" cy="12926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tx2"/>
                </a:solidFill>
              </a:rPr>
              <a:t>Cordova Energy Mix (2011): </a:t>
            </a:r>
            <a:r>
              <a:rPr lang="en-US" sz="1200" dirty="0">
                <a:solidFill>
                  <a:schemeClr val="tx2"/>
                </a:solidFill>
              </a:rPr>
              <a:t>18 </a:t>
            </a:r>
            <a:r>
              <a:rPr lang="en-US" sz="1200" dirty="0" err="1">
                <a:solidFill>
                  <a:schemeClr val="tx2"/>
                </a:solidFill>
              </a:rPr>
              <a:t>GWh</a:t>
            </a:r>
            <a:r>
              <a:rPr lang="en-US" sz="1200" dirty="0">
                <a:solidFill>
                  <a:schemeClr val="tx2"/>
                </a:solidFill>
              </a:rPr>
              <a:t> Hydropower,10 </a:t>
            </a:r>
            <a:r>
              <a:rPr lang="en-US" sz="1200" dirty="0" err="1">
                <a:solidFill>
                  <a:schemeClr val="tx2"/>
                </a:solidFill>
              </a:rPr>
              <a:t>GWh</a:t>
            </a:r>
            <a:r>
              <a:rPr lang="en-US" sz="1200" dirty="0">
                <a:solidFill>
                  <a:schemeClr val="tx2"/>
                </a:solidFill>
              </a:rPr>
              <a:t> Diesel</a:t>
            </a:r>
          </a:p>
          <a:p>
            <a:r>
              <a:rPr lang="en-US" sz="1200" dirty="0">
                <a:solidFill>
                  <a:schemeClr val="tx2"/>
                </a:solidFill>
              </a:rPr>
              <a:t>781,000 Gal Diesel @ $3.55/gal = $2.77M Fuel bill</a:t>
            </a:r>
          </a:p>
          <a:p>
            <a:r>
              <a:rPr lang="en-US" sz="1200" dirty="0">
                <a:solidFill>
                  <a:schemeClr val="tx2"/>
                </a:solidFill>
              </a:rPr>
              <a:t>Cost of generation: Hydro: ~$0.06/kWh, Diesel: ~$0.35/kWh</a:t>
            </a:r>
          </a:p>
          <a:p>
            <a:endParaRPr lang="en-US" sz="1200" dirty="0">
              <a:solidFill>
                <a:schemeClr val="tx2"/>
              </a:solidFill>
            </a:endParaRPr>
          </a:p>
          <a:p>
            <a:r>
              <a:rPr lang="en-US" sz="1200" dirty="0">
                <a:solidFill>
                  <a:schemeClr val="tx2"/>
                </a:solidFill>
              </a:rPr>
              <a:t>Estimate: </a:t>
            </a:r>
            <a:r>
              <a:rPr lang="en-US" sz="1200" dirty="0">
                <a:solidFill>
                  <a:srgbClr val="C00000"/>
                </a:solidFill>
              </a:rPr>
              <a:t>3.8 </a:t>
            </a:r>
            <a:r>
              <a:rPr lang="en-US" sz="1200" dirty="0" err="1">
                <a:solidFill>
                  <a:srgbClr val="C00000"/>
                </a:solidFill>
              </a:rPr>
              <a:t>GWh</a:t>
            </a:r>
            <a:r>
              <a:rPr lang="en-US" sz="1200" dirty="0">
                <a:solidFill>
                  <a:srgbClr val="C00000"/>
                </a:solidFill>
              </a:rPr>
              <a:t> spilled hydro</a:t>
            </a:r>
            <a:endParaRPr lang="en-US" sz="1200" dirty="0">
              <a:solidFill>
                <a:schemeClr val="tx2"/>
              </a:solidFill>
            </a:endParaRPr>
          </a:p>
          <a:p>
            <a:r>
              <a:rPr lang="en-US" sz="1200" i="1" dirty="0">
                <a:solidFill>
                  <a:schemeClr val="tx2"/>
                </a:solidFill>
              </a:rPr>
              <a:t>Can some of the spilled hydro be recovered to displace diesel fuel?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4253" y="3107597"/>
            <a:ext cx="2651760" cy="17656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1988" y="4553585"/>
            <a:ext cx="2651760" cy="168706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351744" y="3582146"/>
            <a:ext cx="17907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400" dirty="0"/>
              <a:t>Images: </a:t>
            </a:r>
            <a:r>
              <a:rPr lang="en-US" sz="1400" i="1" dirty="0"/>
              <a:t>Inflatable hydroelectric dam at </a:t>
            </a:r>
            <a:r>
              <a:rPr lang="en-US" sz="1400" i="1" dirty="0" err="1"/>
              <a:t>Powercreek</a:t>
            </a:r>
            <a:endParaRPr lang="en-US" sz="1400" i="1" dirty="0"/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4216586" y="901701"/>
            <a:ext cx="62547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 dirty="0">
                <a:latin typeface="+mj-lt"/>
              </a:rPr>
              <a:t>Current: Seasonal diesel off with hydroelectric; </a:t>
            </a:r>
          </a:p>
          <a:p>
            <a:r>
              <a:rPr lang="en-US" sz="1800" b="1" dirty="0">
                <a:latin typeface="+mj-lt"/>
              </a:rPr>
              <a:t>Future: + battery energy storage (RADIANCE)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926313" y="113257"/>
            <a:ext cx="2243138" cy="1460500"/>
            <a:chOff x="1730375" y="179388"/>
            <a:chExt cx="2243138" cy="1460500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730375" y="179388"/>
              <a:ext cx="2243138" cy="14605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7" name="5-Point Star 16"/>
            <p:cNvSpPr>
              <a:spLocks noChangeAspect="1"/>
            </p:cNvSpPr>
            <p:nvPr/>
          </p:nvSpPr>
          <p:spPr>
            <a:xfrm>
              <a:off x="3052668" y="913513"/>
              <a:ext cx="252412" cy="273050"/>
            </a:xfrm>
            <a:prstGeom prst="star5">
              <a:avLst/>
            </a:prstGeom>
            <a:solidFill>
              <a:srgbClr val="FFD243"/>
            </a:solidFill>
            <a:ln w="63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sp>
        <p:nvSpPr>
          <p:cNvPr id="3" name="Rectangle 2"/>
          <p:cNvSpPr/>
          <p:nvPr/>
        </p:nvSpPr>
        <p:spPr>
          <a:xfrm>
            <a:off x="1664253" y="1649957"/>
            <a:ext cx="5384621" cy="136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defTabSz="758825">
              <a:spcBef>
                <a:spcPct val="20000"/>
              </a:spcBef>
              <a:buClr>
                <a:srgbClr val="A3C145"/>
              </a:buClr>
              <a:buSzPct val="80000"/>
              <a:buFont typeface="Arial" charset="0"/>
              <a:buChar char="►"/>
              <a:defRPr/>
            </a:pPr>
            <a:r>
              <a:rPr lang="en-US" kern="100" dirty="0">
                <a:uFill>
                  <a:solidFill>
                    <a:schemeClr val="bg1"/>
                  </a:solidFill>
                </a:uFill>
              </a:rPr>
              <a:t>Seasonal variability: resources and demand</a:t>
            </a:r>
          </a:p>
          <a:p>
            <a:pPr marL="571500" indent="-571500" defTabSz="758825">
              <a:spcBef>
                <a:spcPct val="20000"/>
              </a:spcBef>
              <a:buClr>
                <a:srgbClr val="A3C145"/>
              </a:buClr>
              <a:buSzPct val="80000"/>
              <a:buFont typeface="Arial" charset="0"/>
              <a:buChar char="►"/>
              <a:defRPr/>
            </a:pPr>
            <a:r>
              <a:rPr lang="en-US" kern="100" dirty="0">
                <a:uFill>
                  <a:solidFill>
                    <a:schemeClr val="bg1"/>
                  </a:solidFill>
                </a:uFill>
              </a:rPr>
              <a:t>Lost potential (spilled hydro)</a:t>
            </a:r>
          </a:p>
          <a:p>
            <a:pPr marL="571500" indent="-571500" defTabSz="758825">
              <a:spcBef>
                <a:spcPct val="20000"/>
              </a:spcBef>
              <a:buClr>
                <a:srgbClr val="A3C145"/>
              </a:buClr>
              <a:buSzPct val="80000"/>
              <a:buFont typeface="Arial" charset="0"/>
              <a:buChar char="►"/>
              <a:defRPr/>
            </a:pPr>
            <a:r>
              <a:rPr lang="en-US" kern="100" dirty="0">
                <a:uFill>
                  <a:solidFill>
                    <a:schemeClr val="bg1"/>
                  </a:solidFill>
                </a:uFill>
              </a:rPr>
              <a:t>Load levelling / peak shifting</a:t>
            </a:r>
          </a:p>
          <a:p>
            <a:pPr marL="571500" indent="-571500" defTabSz="758825">
              <a:spcBef>
                <a:spcPct val="20000"/>
              </a:spcBef>
              <a:buClr>
                <a:srgbClr val="A3C145"/>
              </a:buClr>
              <a:buSzPct val="80000"/>
              <a:buFont typeface="Arial" charset="0"/>
              <a:buChar char="►"/>
              <a:defRPr/>
            </a:pPr>
            <a:r>
              <a:rPr lang="en-US" dirty="0">
                <a:cs typeface="Arial" panose="020B0604020202020204" pitchFamily="34" charset="0"/>
              </a:rPr>
              <a:t>Energy storage (RADIANCE)</a:t>
            </a:r>
          </a:p>
        </p:txBody>
      </p:sp>
    </p:spTree>
    <p:extLst>
      <p:ext uri="{BB962C8B-B14F-4D97-AF65-F5344CB8AC3E}">
        <p14:creationId xmlns:p14="http://schemas.microsoft.com/office/powerpoint/2010/main" val="39120517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UAF_template_2012">
  <a:themeElements>
    <a:clrScheme name="UAF colors">
      <a:dk1>
        <a:sysClr val="windowText" lastClr="000000"/>
      </a:dk1>
      <a:lt1>
        <a:sysClr val="window" lastClr="FFFFFF"/>
      </a:lt1>
      <a:dk2>
        <a:srgbClr val="236192"/>
      </a:dk2>
      <a:lt2>
        <a:srgbClr val="C7C9C7"/>
      </a:lt2>
      <a:accent1>
        <a:srgbClr val="236192"/>
      </a:accent1>
      <a:accent2>
        <a:srgbClr val="A6192E"/>
      </a:accent2>
      <a:accent3>
        <a:srgbClr val="719949"/>
      </a:accent3>
      <a:accent4>
        <a:srgbClr val="642667"/>
      </a:accent4>
      <a:accent5>
        <a:srgbClr val="007681"/>
      </a:accent5>
      <a:accent6>
        <a:srgbClr val="FFCD00"/>
      </a:accent6>
      <a:hlink>
        <a:srgbClr val="0000FF"/>
      </a:hlink>
      <a:folHlink>
        <a:srgbClr val="800080"/>
      </a:folHlink>
    </a:clrScheme>
    <a:fontScheme name="Revolution">
      <a:majorFont>
        <a:latin typeface="Trebuchet MS"/>
        <a:ea typeface=""/>
        <a:cs typeface=""/>
        <a:font script="Jpan" typeface="ＭＳ ゴシック"/>
      </a:majorFont>
      <a:minorFont>
        <a:latin typeface="Trebuchet MS"/>
        <a:ea typeface=""/>
        <a:cs typeface=""/>
        <a:font script="Jpan" typeface="ＭＳ 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9101</TotalTime>
  <Words>1195</Words>
  <Application>Microsoft Office PowerPoint</Application>
  <PresentationFormat>Widescreen</PresentationFormat>
  <Paragraphs>173</Paragraphs>
  <Slides>22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ＭＳ Ｐゴシック</vt:lpstr>
      <vt:lpstr>Arial</vt:lpstr>
      <vt:lpstr>Calibri</vt:lpstr>
      <vt:lpstr>Century Gothic</vt:lpstr>
      <vt:lpstr>Geneva</vt:lpstr>
      <vt:lpstr>Symbol</vt:lpstr>
      <vt:lpstr>Times New Roman</vt:lpstr>
      <vt:lpstr>Trebuchet MS</vt:lpstr>
      <vt:lpstr>Wingdings</vt:lpstr>
      <vt:lpstr>UAF_template_2012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CEM Fall 2012 Convocation</dc:title>
  <dc:creator>Doug Goering</dc:creator>
  <cp:lastModifiedBy>Christie Haupert</cp:lastModifiedBy>
  <cp:revision>415</cp:revision>
  <cp:lastPrinted>2017-10-10T21:50:12Z</cp:lastPrinted>
  <dcterms:created xsi:type="dcterms:W3CDTF">2013-09-19T02:18:49Z</dcterms:created>
  <dcterms:modified xsi:type="dcterms:W3CDTF">2021-11-04T19:08:29Z</dcterms:modified>
</cp:coreProperties>
</file>